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1"/>
  </p:notesMasterIdLst>
  <p:sldIdLst>
    <p:sldId id="313" r:id="rId2"/>
    <p:sldId id="314" r:id="rId3"/>
    <p:sldId id="391" r:id="rId4"/>
    <p:sldId id="392" r:id="rId5"/>
    <p:sldId id="393" r:id="rId6"/>
    <p:sldId id="403" r:id="rId7"/>
    <p:sldId id="405" r:id="rId8"/>
    <p:sldId id="411" r:id="rId9"/>
    <p:sldId id="415" r:id="rId10"/>
    <p:sldId id="414" r:id="rId11"/>
    <p:sldId id="419" r:id="rId12"/>
    <p:sldId id="420" r:id="rId13"/>
    <p:sldId id="421" r:id="rId14"/>
    <p:sldId id="422" r:id="rId15"/>
    <p:sldId id="424" r:id="rId16"/>
    <p:sldId id="425" r:id="rId17"/>
    <p:sldId id="426" r:id="rId18"/>
    <p:sldId id="429" r:id="rId19"/>
    <p:sldId id="427" r:id="rId20"/>
    <p:sldId id="431" r:id="rId21"/>
    <p:sldId id="430" r:id="rId22"/>
    <p:sldId id="432" r:id="rId23"/>
    <p:sldId id="433" r:id="rId24"/>
    <p:sldId id="428" r:id="rId25"/>
    <p:sldId id="417" r:id="rId26"/>
    <p:sldId id="434" r:id="rId27"/>
    <p:sldId id="435" r:id="rId28"/>
    <p:sldId id="436" r:id="rId29"/>
    <p:sldId id="437" r:id="rId30"/>
    <p:sldId id="456" r:id="rId31"/>
    <p:sldId id="438" r:id="rId32"/>
    <p:sldId id="439" r:id="rId33"/>
    <p:sldId id="440" r:id="rId34"/>
    <p:sldId id="441" r:id="rId35"/>
    <p:sldId id="444" r:id="rId36"/>
    <p:sldId id="442" r:id="rId37"/>
    <p:sldId id="443" r:id="rId38"/>
    <p:sldId id="445" r:id="rId39"/>
    <p:sldId id="446" r:id="rId40"/>
    <p:sldId id="448" r:id="rId41"/>
    <p:sldId id="449" r:id="rId42"/>
    <p:sldId id="450" r:id="rId43"/>
    <p:sldId id="451" r:id="rId44"/>
    <p:sldId id="452" r:id="rId45"/>
    <p:sldId id="453" r:id="rId46"/>
    <p:sldId id="454" r:id="rId47"/>
    <p:sldId id="455" r:id="rId48"/>
    <p:sldId id="457" r:id="rId49"/>
    <p:sldId id="458" r:id="rId50"/>
    <p:sldId id="459" r:id="rId51"/>
    <p:sldId id="460" r:id="rId52"/>
    <p:sldId id="461" r:id="rId53"/>
    <p:sldId id="462" r:id="rId54"/>
    <p:sldId id="463" r:id="rId55"/>
    <p:sldId id="464" r:id="rId56"/>
    <p:sldId id="467" r:id="rId57"/>
    <p:sldId id="465" r:id="rId58"/>
    <p:sldId id="466" r:id="rId59"/>
    <p:sldId id="468"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4" r:id="rId84"/>
    <p:sldId id="493" r:id="rId85"/>
    <p:sldId id="495" r:id="rId86"/>
    <p:sldId id="497" r:id="rId87"/>
    <p:sldId id="496" r:id="rId88"/>
    <p:sldId id="498" r:id="rId89"/>
    <p:sldId id="49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一章" id="{8413054B-17CE-45FF-B5CD-69255A45035E}">
          <p14:sldIdLst>
            <p14:sldId id="313"/>
            <p14:sldId id="314"/>
            <p14:sldId id="391"/>
            <p14:sldId id="392"/>
            <p14:sldId id="393"/>
            <p14:sldId id="403"/>
            <p14:sldId id="405"/>
            <p14:sldId id="411"/>
            <p14:sldId id="415"/>
            <p14:sldId id="414"/>
            <p14:sldId id="419"/>
            <p14:sldId id="420"/>
            <p14:sldId id="421"/>
            <p14:sldId id="422"/>
            <p14:sldId id="424"/>
            <p14:sldId id="425"/>
            <p14:sldId id="426"/>
            <p14:sldId id="429"/>
            <p14:sldId id="427"/>
            <p14:sldId id="431"/>
            <p14:sldId id="430"/>
            <p14:sldId id="432"/>
            <p14:sldId id="433"/>
            <p14:sldId id="428"/>
            <p14:sldId id="417"/>
          </p14:sldIdLst>
        </p14:section>
        <p14:section name="第二章" id="{CE98ECE8-1058-45F9-8D42-0BC87ECBFD0C}">
          <p14:sldIdLst>
            <p14:sldId id="434"/>
            <p14:sldId id="435"/>
            <p14:sldId id="436"/>
            <p14:sldId id="437"/>
            <p14:sldId id="456"/>
          </p14:sldIdLst>
        </p14:section>
        <p14:section name="第三章" id="{36A53DD8-FF48-4401-A240-C5EE8B71B4E1}">
          <p14:sldIdLst>
            <p14:sldId id="438"/>
            <p14:sldId id="439"/>
            <p14:sldId id="440"/>
            <p14:sldId id="441"/>
            <p14:sldId id="444"/>
            <p14:sldId id="442"/>
            <p14:sldId id="443"/>
          </p14:sldIdLst>
        </p14:section>
        <p14:section name="第四章" id="{FC418916-8DE0-44EE-AD2D-00E5DBFFF838}">
          <p14:sldIdLst>
            <p14:sldId id="445"/>
            <p14:sldId id="446"/>
            <p14:sldId id="448"/>
            <p14:sldId id="449"/>
            <p14:sldId id="450"/>
            <p14:sldId id="451"/>
            <p14:sldId id="452"/>
            <p14:sldId id="453"/>
            <p14:sldId id="454"/>
            <p14:sldId id="455"/>
            <p14:sldId id="457"/>
            <p14:sldId id="458"/>
            <p14:sldId id="459"/>
            <p14:sldId id="460"/>
            <p14:sldId id="461"/>
          </p14:sldIdLst>
        </p14:section>
        <p14:section name="第五章" id="{2C49D92F-A702-462B-B82E-B83819B7F682}">
          <p14:sldIdLst>
            <p14:sldId id="462"/>
            <p14:sldId id="463"/>
            <p14:sldId id="464"/>
            <p14:sldId id="467"/>
            <p14:sldId id="465"/>
            <p14:sldId id="466"/>
            <p14:sldId id="468"/>
            <p14:sldId id="470"/>
            <p14:sldId id="471"/>
            <p14:sldId id="472"/>
          </p14:sldIdLst>
        </p14:section>
        <p14:section name="第六章" id="{8CD5D8B8-EF9D-4923-AEBD-5D6A8D53DCC9}">
          <p14:sldIdLst>
            <p14:sldId id="473"/>
            <p14:sldId id="474"/>
            <p14:sldId id="475"/>
            <p14:sldId id="476"/>
            <p14:sldId id="477"/>
            <p14:sldId id="478"/>
            <p14:sldId id="479"/>
            <p14:sldId id="480"/>
            <p14:sldId id="481"/>
            <p14:sldId id="482"/>
          </p14:sldIdLst>
        </p14:section>
        <p14:section name="第七章" id="{8F5184F3-06CF-4990-AD3B-FDF01715C8A2}">
          <p14:sldIdLst>
            <p14:sldId id="483"/>
            <p14:sldId id="484"/>
            <p14:sldId id="485"/>
            <p14:sldId id="486"/>
            <p14:sldId id="487"/>
            <p14:sldId id="488"/>
            <p14:sldId id="489"/>
            <p14:sldId id="490"/>
            <p14:sldId id="491"/>
            <p14:sldId id="492"/>
            <p14:sldId id="494"/>
            <p14:sldId id="493"/>
            <p14:sldId id="495"/>
            <p14:sldId id="497"/>
            <p14:sldId id="496"/>
            <p14:sldId id="498"/>
            <p14:sldId id="4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4DDCF2-066F-D95A-02B4-D1A7B95243F2}" name="鸽格 高" initials="鸽高" userId="fdcac6abfd60c6d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223AE"/>
    <a:srgbClr val="CC0000"/>
    <a:srgbClr val="FF797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8" autoAdjust="0"/>
    <p:restoredTop sz="95495" autoAdjust="0"/>
  </p:normalViewPr>
  <p:slideViewPr>
    <p:cSldViewPr snapToGrid="0">
      <p:cViewPr varScale="1">
        <p:scale>
          <a:sx n="88" d="100"/>
          <a:sy n="88" d="100"/>
        </p:scale>
        <p:origin x="1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20A1B-0E09-40F6-803C-DD0C87A9E2A6}" type="datetimeFigureOut">
              <a:rPr lang="zh-CN" altLang="en-US" smtClean="0"/>
              <a:t>2024/6/24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4AF46-C517-4360-BD0D-2AF093E89C54}" type="slidenum">
              <a:rPr lang="zh-CN" altLang="en-US" smtClean="0"/>
              <a:t>‹#›</a:t>
            </a:fld>
            <a:endParaRPr lang="zh-CN" altLang="en-US"/>
          </a:p>
        </p:txBody>
      </p:sp>
    </p:spTree>
    <p:extLst>
      <p:ext uri="{BB962C8B-B14F-4D97-AF65-F5344CB8AC3E}">
        <p14:creationId xmlns:p14="http://schemas.microsoft.com/office/powerpoint/2010/main" val="823423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34AF46-C517-4360-BD0D-2AF093E89C54}" type="slidenum">
              <a:rPr lang="zh-CN" altLang="en-US" smtClean="0"/>
              <a:t>41</a:t>
            </a:fld>
            <a:endParaRPr lang="zh-CN" altLang="en-US"/>
          </a:p>
        </p:txBody>
      </p:sp>
    </p:spTree>
    <p:extLst>
      <p:ext uri="{BB962C8B-B14F-4D97-AF65-F5344CB8AC3E}">
        <p14:creationId xmlns:p14="http://schemas.microsoft.com/office/powerpoint/2010/main" val="2481199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05269"/>
            <a:ext cx="9144000" cy="2387600"/>
          </a:xfrm>
          <a:prstGeom prst="rect">
            <a:avLst/>
          </a:prstGeom>
        </p:spPr>
        <p:txBody>
          <a:bodyPr anchor="b">
            <a:normAutofit/>
          </a:bodyPr>
          <a:lstStyle>
            <a:lvl1pPr algn="ctr">
              <a:defRPr sz="5400" b="1">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3" name="Subtitle 2"/>
          <p:cNvSpPr>
            <a:spLocks noGrp="1"/>
          </p:cNvSpPr>
          <p:nvPr>
            <p:ph type="subTitle" idx="1" hasCustomPrompt="1"/>
          </p:nvPr>
        </p:nvSpPr>
        <p:spPr>
          <a:xfrm>
            <a:off x="1524000" y="4548851"/>
            <a:ext cx="9144000" cy="1391855"/>
          </a:xfrm>
          <a:prstGeom prst="rect">
            <a:avLst/>
          </a:prstGeom>
        </p:spPr>
        <p:txBody>
          <a:bodyPr>
            <a:normAutofit/>
          </a:bodyPr>
          <a:lstStyle>
            <a:lvl1pPr marL="0" indent="0" algn="ctr">
              <a:spcBef>
                <a:spcPts val="1800"/>
              </a:spcBef>
              <a:buNone/>
              <a:defRPr sz="3200" b="1">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马金贵</a:t>
            </a:r>
            <a:endParaRPr lang="en-US" altLang="zh-CN" dirty="0"/>
          </a:p>
          <a:p>
            <a:r>
              <a:rPr lang="zh-CN" altLang="en-US" dirty="0"/>
              <a:t>物理与天文学院</a:t>
            </a:r>
            <a:endParaRPr lang="en-US" dirty="0"/>
          </a:p>
        </p:txBody>
      </p:sp>
      <p:sp>
        <p:nvSpPr>
          <p:cNvPr id="4" name="Date Placeholder 3"/>
          <p:cNvSpPr>
            <a:spLocks noGrp="1"/>
          </p:cNvSpPr>
          <p:nvPr>
            <p:ph type="dt" sz="half" idx="10"/>
          </p:nvPr>
        </p:nvSpPr>
        <p:spPr/>
        <p:txBody>
          <a:bodyPr/>
          <a:lstStyle/>
          <a:p>
            <a:fld id="{28121EEE-52D9-4956-B169-61AC0C8F7BD3}" type="datetime1">
              <a:rPr lang="en-US" altLang="zh-CN" smtClean="0"/>
              <a:t>6/24/2024</a:t>
            </a:fld>
            <a:endParaRPr lang="en-US"/>
          </a:p>
        </p:txBody>
      </p:sp>
      <p:sp>
        <p:nvSpPr>
          <p:cNvPr id="5" name="Footer Placeholder 4"/>
          <p:cNvSpPr>
            <a:spLocks noGrp="1"/>
          </p:cNvSpPr>
          <p:nvPr>
            <p:ph type="ftr" sz="quarter" idx="11"/>
          </p:nvPr>
        </p:nvSpPr>
        <p:spPr/>
        <p:txBody>
          <a:bodyPr/>
          <a:lstStyle/>
          <a:p>
            <a:r>
              <a:rPr lang="zh-CN" altLang="en-US" dirty="0"/>
              <a:t>大学物理：质点运动学</a:t>
            </a:r>
            <a:endParaRPr lang="en-US" dirty="0"/>
          </a:p>
        </p:txBody>
      </p:sp>
      <p:sp>
        <p:nvSpPr>
          <p:cNvPr id="6" name="Slide Number Placeholder 5"/>
          <p:cNvSpPr>
            <a:spLocks noGrp="1"/>
          </p:cNvSpPr>
          <p:nvPr>
            <p:ph type="sldNum" sz="quarter" idx="12"/>
          </p:nvPr>
        </p:nvSpPr>
        <p:spPr>
          <a:xfrm>
            <a:off x="9419895" y="6356350"/>
            <a:ext cx="2743200" cy="365125"/>
          </a:xfrm>
        </p:spPr>
        <p:txBody>
          <a:bodyPr/>
          <a:lstStyle>
            <a:lvl1pPr>
              <a:defRPr sz="2400">
                <a:latin typeface="Times New Roman" panose="02020603050405020304" pitchFamily="18" charset="0"/>
                <a:cs typeface="Times New Roman" panose="02020603050405020304" pitchFamily="18" charset="0"/>
              </a:defRPr>
            </a:lvl1pPr>
          </a:lstStyle>
          <a:p>
            <a:fld id="{2A0F8DBD-8DF3-48AE-BC97-D53FBB1B7C16}" type="slidenum">
              <a:rPr lang="en-US" smtClean="0"/>
              <a:pPr/>
              <a:t>‹#›</a:t>
            </a:fld>
            <a:endParaRPr 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3525" y="0"/>
            <a:ext cx="2395959" cy="787651"/>
          </a:xfrm>
          <a:prstGeom prst="rect">
            <a:avLst/>
          </a:prstGeom>
        </p:spPr>
      </p:pic>
      <p:sp>
        <p:nvSpPr>
          <p:cNvPr id="8" name="Subtitle 2"/>
          <p:cNvSpPr txBox="1">
            <a:spLocks/>
          </p:cNvSpPr>
          <p:nvPr userDrawn="1"/>
        </p:nvSpPr>
        <p:spPr>
          <a:xfrm>
            <a:off x="1537504" y="1099595"/>
            <a:ext cx="9144000" cy="664580"/>
          </a:xfrm>
          <a:prstGeom prst="rect">
            <a:avLst/>
          </a:prstGeom>
          <a:solidFill>
            <a:srgbClr val="CC0000"/>
          </a:solid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b="1" dirty="0">
                <a:solidFill>
                  <a:schemeClr val="bg1"/>
                </a:solidFill>
                <a:latin typeface="微软雅黑" panose="020B0503020204020204" pitchFamily="34" charset="-122"/>
                <a:ea typeface="微软雅黑" panose="020B0503020204020204" pitchFamily="34" charset="-122"/>
              </a:rPr>
              <a:t>大学物理</a:t>
            </a:r>
            <a:r>
              <a:rPr lang="en-US" altLang="zh-CN" sz="2800" b="1" dirty="0">
                <a:solidFill>
                  <a:schemeClr val="bg1"/>
                </a:solidFill>
                <a:latin typeface="微软雅黑" panose="020B0503020204020204" pitchFamily="34" charset="-122"/>
                <a:ea typeface="微软雅黑" panose="020B0503020204020204" pitchFamily="34" charset="-122"/>
              </a:rPr>
              <a:t>A</a:t>
            </a:r>
            <a:r>
              <a:rPr lang="zh-CN" altLang="en-US"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2023-2024-2)-PHY1251-07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userDrawn="1"/>
        </p:nvSpPr>
        <p:spPr>
          <a:xfrm>
            <a:off x="0" y="6794340"/>
            <a:ext cx="12192000" cy="12056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8173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F1FCBB-359D-4E70-A601-33F1FC33F86A}" type="datetime1">
              <a:rPr lang="en-US" altLang="zh-CN" smtClean="0"/>
              <a:t>6/24/2024</a:t>
            </a:fld>
            <a:endParaRPr lang="en-US"/>
          </a:p>
        </p:txBody>
      </p:sp>
      <p:sp>
        <p:nvSpPr>
          <p:cNvPr id="5" name="Footer Placeholder 4"/>
          <p:cNvSpPr>
            <a:spLocks noGrp="1"/>
          </p:cNvSpPr>
          <p:nvPr>
            <p:ph type="ftr" sz="quarter" idx="11"/>
          </p:nvPr>
        </p:nvSpPr>
        <p:spPr/>
        <p:txBody>
          <a:bodyPr/>
          <a:lstStyle/>
          <a:p>
            <a:r>
              <a:rPr lang="zh-CN" altLang="en-US"/>
              <a:t>大学物理：质点运动学</a:t>
            </a:r>
            <a:endParaRPr lang="en-US"/>
          </a:p>
        </p:txBody>
      </p:sp>
      <p:sp>
        <p:nvSpPr>
          <p:cNvPr id="6" name="Slide Number Placeholder 5"/>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297837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48F7F0-41F0-48E2-85B6-BD463A84AF2D}" type="datetime1">
              <a:rPr lang="en-US" altLang="zh-CN" smtClean="0"/>
              <a:t>6/24/2024</a:t>
            </a:fld>
            <a:endParaRPr lang="en-US"/>
          </a:p>
        </p:txBody>
      </p:sp>
      <p:sp>
        <p:nvSpPr>
          <p:cNvPr id="5" name="Footer Placeholder 4"/>
          <p:cNvSpPr>
            <a:spLocks noGrp="1"/>
          </p:cNvSpPr>
          <p:nvPr>
            <p:ph type="ftr" sz="quarter" idx="11"/>
          </p:nvPr>
        </p:nvSpPr>
        <p:spPr/>
        <p:txBody>
          <a:bodyPr/>
          <a:lstStyle/>
          <a:p>
            <a:r>
              <a:rPr lang="zh-CN" altLang="en-US"/>
              <a:t>大学物理：质点运动学</a:t>
            </a:r>
            <a:endParaRPr lang="en-US"/>
          </a:p>
        </p:txBody>
      </p:sp>
      <p:sp>
        <p:nvSpPr>
          <p:cNvPr id="6" name="Slide Number Placeholder 5"/>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342403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3525" y="0"/>
            <a:ext cx="2395959" cy="787651"/>
          </a:xfrm>
          <a:prstGeom prst="rect">
            <a:avLst/>
          </a:prstGeom>
        </p:spPr>
      </p:pic>
      <p:sp>
        <p:nvSpPr>
          <p:cNvPr id="8" name="矩形 7"/>
          <p:cNvSpPr/>
          <p:nvPr userDrawn="1"/>
        </p:nvSpPr>
        <p:spPr>
          <a:xfrm>
            <a:off x="0" y="1"/>
            <a:ext cx="420414" cy="833376"/>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mj-ea"/>
                <a:ea typeface="+mj-ea"/>
              </a:rPr>
              <a:t>大学物理</a:t>
            </a:r>
          </a:p>
        </p:txBody>
      </p:sp>
      <p:sp>
        <p:nvSpPr>
          <p:cNvPr id="15" name="日期占位符 14"/>
          <p:cNvSpPr>
            <a:spLocks noGrp="1"/>
          </p:cNvSpPr>
          <p:nvPr>
            <p:ph type="dt" sz="half" idx="10"/>
          </p:nvPr>
        </p:nvSpPr>
        <p:spPr/>
        <p:txBody>
          <a:bodyPr/>
          <a:lstStyle/>
          <a:p>
            <a:fld id="{C435A40A-23B1-45F1-B5B3-F9FE6910F174}" type="datetime1">
              <a:rPr lang="en-US" altLang="zh-CN" smtClean="0"/>
              <a:t>6/24/2024</a:t>
            </a:fld>
            <a:endParaRPr lang="en-US"/>
          </a:p>
        </p:txBody>
      </p:sp>
      <p:sp>
        <p:nvSpPr>
          <p:cNvPr id="16" name="页脚占位符 15"/>
          <p:cNvSpPr>
            <a:spLocks noGrp="1"/>
          </p:cNvSpPr>
          <p:nvPr>
            <p:ph type="ftr" sz="quarter" idx="11"/>
          </p:nvPr>
        </p:nvSpPr>
        <p:spPr>
          <a:xfrm>
            <a:off x="4038600" y="6275325"/>
            <a:ext cx="4114800" cy="365125"/>
          </a:xfrm>
        </p:spPr>
        <p:txBody>
          <a:bodyPr/>
          <a:lstStyle>
            <a:lvl1pPr>
              <a:defRPr sz="2800" b="1"/>
            </a:lvl1pPr>
          </a:lstStyle>
          <a:p>
            <a:endParaRPr lang="en-US" dirty="0"/>
          </a:p>
        </p:txBody>
      </p:sp>
      <p:sp>
        <p:nvSpPr>
          <p:cNvPr id="17" name="灯片编号占位符 16"/>
          <p:cNvSpPr>
            <a:spLocks noGrp="1"/>
          </p:cNvSpPr>
          <p:nvPr>
            <p:ph type="sldNum" sz="quarter" idx="12"/>
          </p:nvPr>
        </p:nvSpPr>
        <p:spPr/>
        <p:txBody>
          <a:bodyPr/>
          <a:lstStyle>
            <a:lvl1pPr>
              <a:defRPr>
                <a:solidFill>
                  <a:schemeClr val="tx1">
                    <a:lumMod val="95000"/>
                    <a:lumOff val="5000"/>
                  </a:schemeClr>
                </a:solidFill>
              </a:defRPr>
            </a:lvl1pPr>
          </a:lstStyle>
          <a:p>
            <a:fld id="{2A0F8DBD-8DF3-48AE-BC97-D53FBB1B7C16}" type="slidenum">
              <a:rPr lang="en-US" smtClean="0"/>
              <a:pPr/>
              <a:t>‹#›</a:t>
            </a:fld>
            <a:endParaRPr lang="en-US" dirty="0"/>
          </a:p>
        </p:txBody>
      </p:sp>
      <p:sp>
        <p:nvSpPr>
          <p:cNvPr id="18" name="矩形 17"/>
          <p:cNvSpPr/>
          <p:nvPr userDrawn="1"/>
        </p:nvSpPr>
        <p:spPr>
          <a:xfrm>
            <a:off x="0" y="6794340"/>
            <a:ext cx="12192000" cy="12056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0" y="830486"/>
            <a:ext cx="12192000"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911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C8B730-B135-410F-AA8F-07A01DA0FFB4}" type="datetime1">
              <a:rPr lang="en-US" altLang="zh-CN" smtClean="0"/>
              <a:t>6/24/2024</a:t>
            </a:fld>
            <a:endParaRPr lang="en-US"/>
          </a:p>
        </p:txBody>
      </p:sp>
      <p:sp>
        <p:nvSpPr>
          <p:cNvPr id="5" name="Footer Placeholder 4"/>
          <p:cNvSpPr>
            <a:spLocks noGrp="1"/>
          </p:cNvSpPr>
          <p:nvPr>
            <p:ph type="ftr" sz="quarter" idx="11"/>
          </p:nvPr>
        </p:nvSpPr>
        <p:spPr/>
        <p:txBody>
          <a:bodyPr/>
          <a:lstStyle/>
          <a:p>
            <a:r>
              <a:rPr lang="zh-CN" altLang="en-US"/>
              <a:t>大学物理：质点运动学</a:t>
            </a:r>
            <a:endParaRPr lang="en-US"/>
          </a:p>
        </p:txBody>
      </p:sp>
      <p:sp>
        <p:nvSpPr>
          <p:cNvPr id="6" name="Slide Number Placeholder 5"/>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188909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C0CB0-4F56-4FC1-BD82-21C74B3A185C}" type="datetime1">
              <a:rPr lang="en-US" altLang="zh-CN" smtClean="0"/>
              <a:t>6/24/2024</a:t>
            </a:fld>
            <a:endParaRPr lang="en-US"/>
          </a:p>
        </p:txBody>
      </p:sp>
      <p:sp>
        <p:nvSpPr>
          <p:cNvPr id="6" name="Footer Placeholder 5"/>
          <p:cNvSpPr>
            <a:spLocks noGrp="1"/>
          </p:cNvSpPr>
          <p:nvPr>
            <p:ph type="ftr" sz="quarter" idx="11"/>
          </p:nvPr>
        </p:nvSpPr>
        <p:spPr/>
        <p:txBody>
          <a:bodyPr/>
          <a:lstStyle/>
          <a:p>
            <a:r>
              <a:rPr lang="zh-CN" altLang="en-US"/>
              <a:t>大学物理：质点运动学</a:t>
            </a:r>
            <a:endParaRPr lang="en-US"/>
          </a:p>
        </p:txBody>
      </p:sp>
      <p:sp>
        <p:nvSpPr>
          <p:cNvPr id="7" name="Slide Number Placeholder 6"/>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39523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4F77C-A63E-4D69-B0E5-A3A99CCA935C}" type="datetime1">
              <a:rPr lang="en-US" altLang="zh-CN" smtClean="0"/>
              <a:t>6/24/2024</a:t>
            </a:fld>
            <a:endParaRPr lang="en-US"/>
          </a:p>
        </p:txBody>
      </p:sp>
      <p:sp>
        <p:nvSpPr>
          <p:cNvPr id="8" name="Footer Placeholder 7"/>
          <p:cNvSpPr>
            <a:spLocks noGrp="1"/>
          </p:cNvSpPr>
          <p:nvPr>
            <p:ph type="ftr" sz="quarter" idx="11"/>
          </p:nvPr>
        </p:nvSpPr>
        <p:spPr/>
        <p:txBody>
          <a:bodyPr/>
          <a:lstStyle/>
          <a:p>
            <a:r>
              <a:rPr lang="zh-CN" altLang="en-US"/>
              <a:t>大学物理：质点运动学</a:t>
            </a:r>
            <a:endParaRPr lang="en-US"/>
          </a:p>
        </p:txBody>
      </p:sp>
      <p:sp>
        <p:nvSpPr>
          <p:cNvPr id="9" name="Slide Number Placeholder 8"/>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207023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48F9470-1C56-432A-A49E-C1310A00ADDF}" type="datetime1">
              <a:rPr lang="en-US" altLang="zh-CN" smtClean="0"/>
              <a:t>6/24/2024</a:t>
            </a:fld>
            <a:endParaRPr lang="en-US"/>
          </a:p>
        </p:txBody>
      </p:sp>
      <p:sp>
        <p:nvSpPr>
          <p:cNvPr id="4" name="Footer Placeholder 3"/>
          <p:cNvSpPr>
            <a:spLocks noGrp="1"/>
          </p:cNvSpPr>
          <p:nvPr>
            <p:ph type="ftr" sz="quarter" idx="11"/>
          </p:nvPr>
        </p:nvSpPr>
        <p:spPr/>
        <p:txBody>
          <a:bodyPr/>
          <a:lstStyle/>
          <a:p>
            <a:r>
              <a:rPr lang="zh-CN" altLang="en-US"/>
              <a:t>大学物理：质点运动学</a:t>
            </a:r>
            <a:endParaRPr lang="en-US"/>
          </a:p>
        </p:txBody>
      </p:sp>
      <p:sp>
        <p:nvSpPr>
          <p:cNvPr id="5" name="Slide Number Placeholder 4"/>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197274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1C087B-9510-4CC2-B73E-996B7F782500}" type="datetime1">
              <a:rPr lang="en-US" altLang="zh-CN" smtClean="0"/>
              <a:t>6/24/2024</a:t>
            </a:fld>
            <a:endParaRPr lang="en-US"/>
          </a:p>
        </p:txBody>
      </p:sp>
      <p:sp>
        <p:nvSpPr>
          <p:cNvPr id="3" name="Footer Placeholder 2"/>
          <p:cNvSpPr>
            <a:spLocks noGrp="1"/>
          </p:cNvSpPr>
          <p:nvPr>
            <p:ph type="ftr" sz="quarter" idx="11"/>
          </p:nvPr>
        </p:nvSpPr>
        <p:spPr/>
        <p:txBody>
          <a:bodyPr/>
          <a:lstStyle/>
          <a:p>
            <a:r>
              <a:rPr lang="zh-CN" altLang="en-US"/>
              <a:t>大学物理：质点运动学</a:t>
            </a:r>
            <a:endParaRPr lang="en-US"/>
          </a:p>
        </p:txBody>
      </p:sp>
      <p:sp>
        <p:nvSpPr>
          <p:cNvPr id="4" name="Slide Number Placeholder 3"/>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270810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82020A-419C-446C-AE8C-F6670FB54133}" type="datetime1">
              <a:rPr lang="en-US" altLang="zh-CN" smtClean="0"/>
              <a:t>6/24/2024</a:t>
            </a:fld>
            <a:endParaRPr lang="en-US"/>
          </a:p>
        </p:txBody>
      </p:sp>
      <p:sp>
        <p:nvSpPr>
          <p:cNvPr id="6" name="Footer Placeholder 5"/>
          <p:cNvSpPr>
            <a:spLocks noGrp="1"/>
          </p:cNvSpPr>
          <p:nvPr>
            <p:ph type="ftr" sz="quarter" idx="11"/>
          </p:nvPr>
        </p:nvSpPr>
        <p:spPr/>
        <p:txBody>
          <a:bodyPr/>
          <a:lstStyle/>
          <a:p>
            <a:r>
              <a:rPr lang="zh-CN" altLang="en-US"/>
              <a:t>大学物理：质点运动学</a:t>
            </a:r>
            <a:endParaRPr lang="en-US"/>
          </a:p>
        </p:txBody>
      </p:sp>
      <p:sp>
        <p:nvSpPr>
          <p:cNvPr id="7" name="Slide Number Placeholder 6"/>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360925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61B2A0A-0080-4F81-AC55-E607C571DF27}" type="datetime1">
              <a:rPr lang="en-US" altLang="zh-CN" smtClean="0"/>
              <a:t>6/24/2024</a:t>
            </a:fld>
            <a:endParaRPr lang="en-US"/>
          </a:p>
        </p:txBody>
      </p:sp>
      <p:sp>
        <p:nvSpPr>
          <p:cNvPr id="6" name="Footer Placeholder 5"/>
          <p:cNvSpPr>
            <a:spLocks noGrp="1"/>
          </p:cNvSpPr>
          <p:nvPr>
            <p:ph type="ftr" sz="quarter" idx="11"/>
          </p:nvPr>
        </p:nvSpPr>
        <p:spPr/>
        <p:txBody>
          <a:bodyPr/>
          <a:lstStyle/>
          <a:p>
            <a:r>
              <a:rPr lang="zh-CN" altLang="en-US"/>
              <a:t>大学物理：质点运动学</a:t>
            </a:r>
            <a:endParaRPr lang="en-US"/>
          </a:p>
        </p:txBody>
      </p:sp>
      <p:sp>
        <p:nvSpPr>
          <p:cNvPr id="7" name="Slide Number Placeholder 6"/>
          <p:cNvSpPr>
            <a:spLocks noGrp="1"/>
          </p:cNvSpPr>
          <p:nvPr>
            <p:ph type="sldNum" sz="quarter" idx="12"/>
          </p:nvPr>
        </p:nvSpPr>
        <p:spPr/>
        <p:txBody>
          <a:bodyPr/>
          <a:lstStyle/>
          <a:p>
            <a:fld id="{2A0F8DBD-8DF3-48AE-BC97-D53FBB1B7C16}" type="slidenum">
              <a:rPr lang="en-US" smtClean="0"/>
              <a:t>‹#›</a:t>
            </a:fld>
            <a:endParaRPr lang="en-US"/>
          </a:p>
        </p:txBody>
      </p:sp>
    </p:spTree>
    <p:extLst>
      <p:ext uri="{BB962C8B-B14F-4D97-AF65-F5344CB8AC3E}">
        <p14:creationId xmlns:p14="http://schemas.microsoft.com/office/powerpoint/2010/main" val="343259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69C90-34CB-4B9C-947A-94495C1EE5D0}" type="datetime1">
              <a:rPr lang="en-US" altLang="zh-CN" smtClean="0"/>
              <a:t>6/24/2024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大学物理：质点运动学</a:t>
            </a:r>
            <a:endParaRPr lang="en-US"/>
          </a:p>
        </p:txBody>
      </p:sp>
      <p:sp>
        <p:nvSpPr>
          <p:cNvPr id="6" name="Slide Number Placeholder 5"/>
          <p:cNvSpPr>
            <a:spLocks noGrp="1"/>
          </p:cNvSpPr>
          <p:nvPr>
            <p:ph type="sldNum" sz="quarter" idx="4"/>
          </p:nvPr>
        </p:nvSpPr>
        <p:spPr>
          <a:xfrm>
            <a:off x="9398871" y="6356350"/>
            <a:ext cx="2743200" cy="365125"/>
          </a:xfrm>
          <a:prstGeom prst="rect">
            <a:avLst/>
          </a:prstGeom>
        </p:spPr>
        <p:txBody>
          <a:bodyPr vert="horz" lIns="91440" tIns="45720" rIns="91440" bIns="45720" rtlCol="0" anchor="ctr"/>
          <a:lstStyle>
            <a:lvl1pPr algn="r">
              <a:defRPr sz="2400">
                <a:solidFill>
                  <a:schemeClr val="tx1">
                    <a:tint val="75000"/>
                  </a:schemeClr>
                </a:solidFill>
                <a:latin typeface="Times New Roman" panose="02020603050405020304" pitchFamily="18" charset="0"/>
                <a:cs typeface="Times New Roman" panose="02020603050405020304" pitchFamily="18" charset="0"/>
              </a:defRPr>
            </a:lvl1pPr>
          </a:lstStyle>
          <a:p>
            <a:fld id="{2A0F8DBD-8DF3-48AE-BC97-D53FBB1B7C16}" type="slidenum">
              <a:rPr lang="en-US" smtClean="0"/>
              <a:pPr/>
              <a:t>‹#›</a:t>
            </a:fld>
            <a:endParaRPr lang="en-US"/>
          </a:p>
        </p:txBody>
      </p:sp>
    </p:spTree>
    <p:extLst>
      <p:ext uri="{BB962C8B-B14F-4D97-AF65-F5344CB8AC3E}">
        <p14:creationId xmlns:p14="http://schemas.microsoft.com/office/powerpoint/2010/main" val="271138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81.bin"/><Relationship Id="rId18" Type="http://schemas.openxmlformats.org/officeDocument/2006/relationships/image" Target="../media/image82.wmf"/><Relationship Id="rId26" Type="http://schemas.openxmlformats.org/officeDocument/2006/relationships/image" Target="../media/image86.wmf"/><Relationship Id="rId3" Type="http://schemas.openxmlformats.org/officeDocument/2006/relationships/oleObject" Target="../embeddings/oleObject76.bin"/><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79.wmf"/><Relationship Id="rId17" Type="http://schemas.openxmlformats.org/officeDocument/2006/relationships/oleObject" Target="../embeddings/oleObject83.bin"/><Relationship Id="rId25" Type="http://schemas.openxmlformats.org/officeDocument/2006/relationships/oleObject" Target="../embeddings/oleObject87.bin"/><Relationship Id="rId2" Type="http://schemas.openxmlformats.org/officeDocument/2006/relationships/audio" Target="../media/audio1.wav"/><Relationship Id="rId16" Type="http://schemas.openxmlformats.org/officeDocument/2006/relationships/image" Target="../media/image81.wmf"/><Relationship Id="rId20" Type="http://schemas.openxmlformats.org/officeDocument/2006/relationships/image" Target="../media/image83.wmf"/><Relationship Id="rId29" Type="http://schemas.openxmlformats.org/officeDocument/2006/relationships/oleObject" Target="../embeddings/oleObject89.bin"/><Relationship Id="rId1" Type="http://schemas.openxmlformats.org/officeDocument/2006/relationships/slideLayout" Target="../slideLayouts/slideLayout2.xml"/><Relationship Id="rId6" Type="http://schemas.openxmlformats.org/officeDocument/2006/relationships/image" Target="../media/image76.wmf"/><Relationship Id="rId11" Type="http://schemas.openxmlformats.org/officeDocument/2006/relationships/oleObject" Target="../embeddings/oleObject80.bin"/><Relationship Id="rId24" Type="http://schemas.openxmlformats.org/officeDocument/2006/relationships/image" Target="../media/image85.wmf"/><Relationship Id="rId5" Type="http://schemas.openxmlformats.org/officeDocument/2006/relationships/oleObject" Target="../embeddings/oleObject77.bin"/><Relationship Id="rId15" Type="http://schemas.openxmlformats.org/officeDocument/2006/relationships/oleObject" Target="../embeddings/oleObject82.bin"/><Relationship Id="rId23" Type="http://schemas.openxmlformats.org/officeDocument/2006/relationships/oleObject" Target="../embeddings/oleObject86.bin"/><Relationship Id="rId28" Type="http://schemas.openxmlformats.org/officeDocument/2006/relationships/image" Target="../media/image87.wmf"/><Relationship Id="rId10" Type="http://schemas.openxmlformats.org/officeDocument/2006/relationships/image" Target="../media/image78.wmf"/><Relationship Id="rId19" Type="http://schemas.openxmlformats.org/officeDocument/2006/relationships/oleObject" Target="../embeddings/oleObject84.bin"/><Relationship Id="rId4" Type="http://schemas.openxmlformats.org/officeDocument/2006/relationships/image" Target="../media/image75.wmf"/><Relationship Id="rId9" Type="http://schemas.openxmlformats.org/officeDocument/2006/relationships/oleObject" Target="../embeddings/oleObject79.bin"/><Relationship Id="rId14" Type="http://schemas.openxmlformats.org/officeDocument/2006/relationships/image" Target="../media/image80.wmf"/><Relationship Id="rId22" Type="http://schemas.openxmlformats.org/officeDocument/2006/relationships/image" Target="../media/image84.wmf"/><Relationship Id="rId27" Type="http://schemas.openxmlformats.org/officeDocument/2006/relationships/oleObject" Target="../embeddings/oleObject88.bin"/><Relationship Id="rId30" Type="http://schemas.openxmlformats.org/officeDocument/2006/relationships/image" Target="../media/image88.wmf"/></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wmf"/><Relationship Id="rId18" Type="http://schemas.openxmlformats.org/officeDocument/2006/relationships/oleObject" Target="../embeddings/oleObject12.bin"/><Relationship Id="rId3" Type="http://schemas.openxmlformats.org/officeDocument/2006/relationships/image" Target="../media/image5.wmf"/><Relationship Id="rId7" Type="http://schemas.openxmlformats.org/officeDocument/2006/relationships/image" Target="../media/image7.wmf"/><Relationship Id="rId12" Type="http://schemas.openxmlformats.org/officeDocument/2006/relationships/oleObject" Target="../embeddings/oleObject9.bin"/><Relationship Id="rId17" Type="http://schemas.openxmlformats.org/officeDocument/2006/relationships/image" Target="../media/image12.wmf"/><Relationship Id="rId2" Type="http://schemas.openxmlformats.org/officeDocument/2006/relationships/oleObject" Target="../embeddings/oleObject4.bin"/><Relationship Id="rId16"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9.wmf"/><Relationship Id="rId5" Type="http://schemas.openxmlformats.org/officeDocument/2006/relationships/image" Target="../media/image6.wmf"/><Relationship Id="rId15" Type="http://schemas.openxmlformats.org/officeDocument/2006/relationships/image" Target="../media/image11.wmf"/><Relationship Id="rId10" Type="http://schemas.openxmlformats.org/officeDocument/2006/relationships/oleObject" Target="../embeddings/oleObject8.bin"/><Relationship Id="rId19" Type="http://schemas.openxmlformats.org/officeDocument/2006/relationships/image" Target="../media/image13.wmf"/><Relationship Id="rId4" Type="http://schemas.openxmlformats.org/officeDocument/2006/relationships/oleObject" Target="../embeddings/oleObject5.bin"/><Relationship Id="rId9" Type="http://schemas.openxmlformats.org/officeDocument/2006/relationships/image" Target="../media/image8.wmf"/><Relationship Id="rId14" Type="http://schemas.openxmlformats.org/officeDocument/2006/relationships/oleObject" Target="../embeddings/oleObject10.bin"/></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3.png"/><Relationship Id="rId7" Type="http://schemas.openxmlformats.org/officeDocument/2006/relationships/image" Target="../media/image149.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51.png"/></Relationships>
</file>

<file path=ppt/slides/_rels/slide29.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6.wmf"/><Relationship Id="rId12" Type="http://schemas.openxmlformats.org/officeDocument/2006/relationships/oleObject" Target="../embeddings/oleObject18.bin"/><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7.wmf"/></Relationships>
</file>

<file path=ppt/slides/_rels/slide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3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21.wmf"/><Relationship Id="rId4" Type="http://schemas.openxmlformats.org/officeDocument/2006/relationships/oleObject" Target="../embeddings/oleObject20.bin"/><Relationship Id="rId9" Type="http://schemas.openxmlformats.org/officeDocument/2006/relationships/image" Target="../media/image23.wmf"/></Relationships>
</file>

<file path=ppt/slides/_rels/slide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4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9.emf"/><Relationship Id="rId18" Type="http://schemas.openxmlformats.org/officeDocument/2006/relationships/oleObject" Target="../embeddings/oleObject31.bin"/><Relationship Id="rId26" Type="http://schemas.openxmlformats.org/officeDocument/2006/relationships/oleObject" Target="../embeddings/oleObject35.bin"/><Relationship Id="rId3" Type="http://schemas.openxmlformats.org/officeDocument/2006/relationships/image" Target="../media/image24.emf"/><Relationship Id="rId21" Type="http://schemas.openxmlformats.org/officeDocument/2006/relationships/image" Target="../media/image33.wmf"/><Relationship Id="rId7" Type="http://schemas.openxmlformats.org/officeDocument/2006/relationships/image" Target="../media/image26.emf"/><Relationship Id="rId12" Type="http://schemas.openxmlformats.org/officeDocument/2006/relationships/oleObject" Target="../embeddings/oleObject28.bin"/><Relationship Id="rId17" Type="http://schemas.openxmlformats.org/officeDocument/2006/relationships/image" Target="../media/image31.wmf"/><Relationship Id="rId25" Type="http://schemas.openxmlformats.org/officeDocument/2006/relationships/image" Target="../media/image35.wmf"/><Relationship Id="rId2" Type="http://schemas.openxmlformats.org/officeDocument/2006/relationships/oleObject" Target="../embeddings/oleObject23.bin"/><Relationship Id="rId16" Type="http://schemas.openxmlformats.org/officeDocument/2006/relationships/oleObject" Target="../embeddings/oleObject30.bin"/><Relationship Id="rId20"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oleObject" Target="../embeddings/oleObject25.bin"/><Relationship Id="rId11" Type="http://schemas.openxmlformats.org/officeDocument/2006/relationships/image" Target="../media/image28.emf"/><Relationship Id="rId24" Type="http://schemas.openxmlformats.org/officeDocument/2006/relationships/oleObject" Target="../embeddings/oleObject34.bin"/><Relationship Id="rId5" Type="http://schemas.openxmlformats.org/officeDocument/2006/relationships/image" Target="../media/image25.emf"/><Relationship Id="rId15" Type="http://schemas.openxmlformats.org/officeDocument/2006/relationships/image" Target="../media/image30.wmf"/><Relationship Id="rId23" Type="http://schemas.openxmlformats.org/officeDocument/2006/relationships/image" Target="../media/image34.wmf"/><Relationship Id="rId10" Type="http://schemas.openxmlformats.org/officeDocument/2006/relationships/oleObject" Target="../embeddings/oleObject27.bin"/><Relationship Id="rId19" Type="http://schemas.openxmlformats.org/officeDocument/2006/relationships/image" Target="../media/image32.wmf"/><Relationship Id="rId4" Type="http://schemas.openxmlformats.org/officeDocument/2006/relationships/oleObject" Target="../embeddings/oleObject24.bin"/><Relationship Id="rId9" Type="http://schemas.openxmlformats.org/officeDocument/2006/relationships/image" Target="../media/image27.emf"/><Relationship Id="rId14" Type="http://schemas.openxmlformats.org/officeDocument/2006/relationships/oleObject" Target="../embeddings/oleObject29.bin"/><Relationship Id="rId22" Type="http://schemas.openxmlformats.org/officeDocument/2006/relationships/oleObject" Target="../embeddings/oleObject33.bin"/><Relationship Id="rId27" Type="http://schemas.openxmlformats.org/officeDocument/2006/relationships/image" Target="../media/image36.wmf"/></Relationships>
</file>

<file path=ppt/slides/_rels/slide5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5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6.xml.rels><?xml version="1.0" encoding="UTF-8" standalone="yes"?>
<Relationships xmlns="http://schemas.openxmlformats.org/package/2006/relationships"><Relationship Id="rId13" Type="http://schemas.openxmlformats.org/officeDocument/2006/relationships/image" Target="../media/image42.wmf"/><Relationship Id="rId18" Type="http://schemas.openxmlformats.org/officeDocument/2006/relationships/image" Target="../media/image16.wmf"/><Relationship Id="rId26" Type="http://schemas.openxmlformats.org/officeDocument/2006/relationships/image" Target="../media/image47.wmf"/><Relationship Id="rId39" Type="http://schemas.openxmlformats.org/officeDocument/2006/relationships/oleObject" Target="../embeddings/oleObject55.bin"/><Relationship Id="rId21" Type="http://schemas.openxmlformats.org/officeDocument/2006/relationships/oleObject" Target="../embeddings/oleObject46.bin"/><Relationship Id="rId34" Type="http://schemas.openxmlformats.org/officeDocument/2006/relationships/image" Target="../media/image51.wmf"/><Relationship Id="rId42" Type="http://schemas.openxmlformats.org/officeDocument/2006/relationships/image" Target="../media/image55.emf"/><Relationship Id="rId7" Type="http://schemas.openxmlformats.org/officeDocument/2006/relationships/image" Target="../media/image39.wmf"/><Relationship Id="rId2" Type="http://schemas.openxmlformats.org/officeDocument/2006/relationships/oleObject" Target="../embeddings/oleObject36.bin"/><Relationship Id="rId16" Type="http://schemas.openxmlformats.org/officeDocument/2006/relationships/oleObject" Target="../embeddings/oleObject43.bin"/><Relationship Id="rId20" Type="http://schemas.openxmlformats.org/officeDocument/2006/relationships/image" Target="../media/image44.wmf"/><Relationship Id="rId29" Type="http://schemas.openxmlformats.org/officeDocument/2006/relationships/oleObject" Target="../embeddings/oleObject50.bin"/><Relationship Id="rId41" Type="http://schemas.openxmlformats.org/officeDocument/2006/relationships/oleObject" Target="../embeddings/oleObject56.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image" Target="../media/image41.wmf"/><Relationship Id="rId24" Type="http://schemas.openxmlformats.org/officeDocument/2006/relationships/image" Target="../media/image46.wmf"/><Relationship Id="rId32" Type="http://schemas.openxmlformats.org/officeDocument/2006/relationships/image" Target="../media/image50.wmf"/><Relationship Id="rId37" Type="http://schemas.openxmlformats.org/officeDocument/2006/relationships/oleObject" Target="../embeddings/oleObject54.bin"/><Relationship Id="rId40" Type="http://schemas.openxmlformats.org/officeDocument/2006/relationships/image" Target="../media/image54.emf"/><Relationship Id="rId5" Type="http://schemas.openxmlformats.org/officeDocument/2006/relationships/image" Target="../media/image38.wmf"/><Relationship Id="rId15" Type="http://schemas.openxmlformats.org/officeDocument/2006/relationships/image" Target="../media/image43.wmf"/><Relationship Id="rId23" Type="http://schemas.openxmlformats.org/officeDocument/2006/relationships/oleObject" Target="../embeddings/oleObject47.bin"/><Relationship Id="rId28" Type="http://schemas.openxmlformats.org/officeDocument/2006/relationships/image" Target="../media/image48.wmf"/><Relationship Id="rId36" Type="http://schemas.openxmlformats.org/officeDocument/2006/relationships/image" Target="../media/image52.emf"/><Relationship Id="rId10" Type="http://schemas.openxmlformats.org/officeDocument/2006/relationships/oleObject" Target="../embeddings/oleObject40.bin"/><Relationship Id="rId19" Type="http://schemas.openxmlformats.org/officeDocument/2006/relationships/oleObject" Target="../embeddings/oleObject45.bin"/><Relationship Id="rId31" Type="http://schemas.openxmlformats.org/officeDocument/2006/relationships/oleObject" Target="../embeddings/oleObject51.bin"/><Relationship Id="rId44" Type="http://schemas.openxmlformats.org/officeDocument/2006/relationships/image" Target="../media/image56.emf"/><Relationship Id="rId4" Type="http://schemas.openxmlformats.org/officeDocument/2006/relationships/oleObject" Target="../embeddings/oleObject37.bin"/><Relationship Id="rId9" Type="http://schemas.openxmlformats.org/officeDocument/2006/relationships/image" Target="../media/image40.wmf"/><Relationship Id="rId14" Type="http://schemas.openxmlformats.org/officeDocument/2006/relationships/oleObject" Target="../embeddings/oleObject42.bin"/><Relationship Id="rId22" Type="http://schemas.openxmlformats.org/officeDocument/2006/relationships/image" Target="../media/image45.wmf"/><Relationship Id="rId27" Type="http://schemas.openxmlformats.org/officeDocument/2006/relationships/oleObject" Target="../embeddings/oleObject49.bin"/><Relationship Id="rId30" Type="http://schemas.openxmlformats.org/officeDocument/2006/relationships/image" Target="../media/image49.wmf"/><Relationship Id="rId35" Type="http://schemas.openxmlformats.org/officeDocument/2006/relationships/oleObject" Target="../embeddings/oleObject53.bin"/><Relationship Id="rId43" Type="http://schemas.openxmlformats.org/officeDocument/2006/relationships/oleObject" Target="../embeddings/oleObject57.bin"/><Relationship Id="rId8" Type="http://schemas.openxmlformats.org/officeDocument/2006/relationships/oleObject" Target="../embeddings/oleObject39.bin"/><Relationship Id="rId3" Type="http://schemas.openxmlformats.org/officeDocument/2006/relationships/image" Target="../media/image37.wmf"/><Relationship Id="rId12" Type="http://schemas.openxmlformats.org/officeDocument/2006/relationships/oleObject" Target="../embeddings/oleObject41.bin"/><Relationship Id="rId17" Type="http://schemas.openxmlformats.org/officeDocument/2006/relationships/oleObject" Target="../embeddings/oleObject44.bin"/><Relationship Id="rId25" Type="http://schemas.openxmlformats.org/officeDocument/2006/relationships/oleObject" Target="../embeddings/oleObject48.bin"/><Relationship Id="rId33" Type="http://schemas.openxmlformats.org/officeDocument/2006/relationships/oleObject" Target="../embeddings/oleObject52.bin"/><Relationship Id="rId38" Type="http://schemas.openxmlformats.org/officeDocument/2006/relationships/image" Target="../media/image53.emf"/></Relationships>
</file>

<file path=ppt/slides/_rels/slide6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6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255.pn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png"/></Relationships>
</file>

<file path=ppt/slides/_rels/slide6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6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6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png"/></Relationships>
</file>

<file path=ppt/slides/_rels/slide6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6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image" Target="../media/image60.png"/><Relationship Id="rId2" Type="http://schemas.openxmlformats.org/officeDocument/2006/relationships/image" Target="../media/image57.gif"/><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59.bin"/><Relationship Id="rId4" Type="http://schemas.openxmlformats.org/officeDocument/2006/relationships/image" Target="../media/image58.wmf"/></Relationships>
</file>

<file path=ppt/slides/_rels/slide7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7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5" Type="http://schemas.openxmlformats.org/officeDocument/2006/relationships/image" Target="../media/image295.png"/><Relationship Id="rId4" Type="http://schemas.openxmlformats.org/officeDocument/2006/relationships/image" Target="../media/image294.png"/></Relationships>
</file>

<file path=ppt/slides/_rels/slide73.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76.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s>
</file>

<file path=ppt/slides/_rels/slide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78.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7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45.wmf"/><Relationship Id="rId18" Type="http://schemas.openxmlformats.org/officeDocument/2006/relationships/image" Target="../media/image66.wmf"/><Relationship Id="rId26" Type="http://schemas.openxmlformats.org/officeDocument/2006/relationships/image" Target="../media/image70.wmf"/><Relationship Id="rId3" Type="http://schemas.openxmlformats.org/officeDocument/2006/relationships/image" Target="../media/image61.wmf"/><Relationship Id="rId21" Type="http://schemas.openxmlformats.org/officeDocument/2006/relationships/oleObject" Target="../embeddings/oleObject70.bin"/><Relationship Id="rId7" Type="http://schemas.openxmlformats.org/officeDocument/2006/relationships/image" Target="../media/image43.wmf"/><Relationship Id="rId12" Type="http://schemas.openxmlformats.org/officeDocument/2006/relationships/oleObject" Target="../embeddings/oleObject65.bin"/><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oleObject" Target="../embeddings/oleObject60.bin"/><Relationship Id="rId16" Type="http://schemas.openxmlformats.org/officeDocument/2006/relationships/image" Target="../media/image65.wmf"/><Relationship Id="rId20" Type="http://schemas.openxmlformats.org/officeDocument/2006/relationships/image" Target="../media/image67.wmf"/><Relationship Id="rId29" Type="http://schemas.openxmlformats.org/officeDocument/2006/relationships/oleObject" Target="../embeddings/oleObject74.bin"/><Relationship Id="rId1" Type="http://schemas.openxmlformats.org/officeDocument/2006/relationships/slideLayout" Target="../slideLayouts/slideLayout2.xml"/><Relationship Id="rId6" Type="http://schemas.openxmlformats.org/officeDocument/2006/relationships/oleObject" Target="../embeddings/oleObject62.bin"/><Relationship Id="rId11" Type="http://schemas.openxmlformats.org/officeDocument/2006/relationships/image" Target="../media/image64.wmf"/><Relationship Id="rId24" Type="http://schemas.openxmlformats.org/officeDocument/2006/relationships/image" Target="../media/image69.wmf"/><Relationship Id="rId32" Type="http://schemas.openxmlformats.org/officeDocument/2006/relationships/image" Target="../media/image73.wmf"/><Relationship Id="rId5" Type="http://schemas.openxmlformats.org/officeDocument/2006/relationships/image" Target="../media/image62.wmf"/><Relationship Id="rId15" Type="http://schemas.openxmlformats.org/officeDocument/2006/relationships/oleObject" Target="../embeddings/oleObject67.bin"/><Relationship Id="rId23" Type="http://schemas.openxmlformats.org/officeDocument/2006/relationships/oleObject" Target="../embeddings/oleObject71.bin"/><Relationship Id="rId28" Type="http://schemas.openxmlformats.org/officeDocument/2006/relationships/image" Target="../media/image71.wmf"/><Relationship Id="rId10" Type="http://schemas.openxmlformats.org/officeDocument/2006/relationships/oleObject" Target="../embeddings/oleObject64.bin"/><Relationship Id="rId19" Type="http://schemas.openxmlformats.org/officeDocument/2006/relationships/oleObject" Target="../embeddings/oleObject69.bin"/><Relationship Id="rId31" Type="http://schemas.openxmlformats.org/officeDocument/2006/relationships/oleObject" Target="../embeddings/oleObject75.bin"/><Relationship Id="rId4" Type="http://schemas.openxmlformats.org/officeDocument/2006/relationships/oleObject" Target="../embeddings/oleObject61.bin"/><Relationship Id="rId9" Type="http://schemas.openxmlformats.org/officeDocument/2006/relationships/image" Target="../media/image63.wmf"/><Relationship Id="rId14" Type="http://schemas.openxmlformats.org/officeDocument/2006/relationships/oleObject" Target="../embeddings/oleObject66.bin"/><Relationship Id="rId22" Type="http://schemas.openxmlformats.org/officeDocument/2006/relationships/image" Target="../media/image68.wmf"/><Relationship Id="rId27" Type="http://schemas.openxmlformats.org/officeDocument/2006/relationships/oleObject" Target="../embeddings/oleObject73.bin"/><Relationship Id="rId30" Type="http://schemas.openxmlformats.org/officeDocument/2006/relationships/image" Target="../media/image72.wmf"/></Relationships>
</file>

<file path=ppt/slides/_rels/slide8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8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8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83.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 Id="rId9" Type="http://schemas.openxmlformats.org/officeDocument/2006/relationships/image" Target="../media/image343.png"/></Relationships>
</file>

<file path=ppt/slides/_rels/slide84.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9.png"/><Relationship Id="rId2" Type="http://schemas.openxmlformats.org/officeDocument/2006/relationships/image" Target="../media/image344.png"/><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png"/></Relationships>
</file>

<file path=ppt/slides/_rels/slide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8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8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8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9643" y="161991"/>
            <a:ext cx="2936166" cy="580197"/>
          </a:xfrm>
          <a:prstGeom prst="rect">
            <a:avLst/>
          </a:prstGeom>
        </p:spPr>
        <p:txBody>
          <a:bodyPr/>
          <a:lstStyle/>
          <a:p>
            <a:r>
              <a:rPr lang="en-US" altLang="zh-CN" dirty="0"/>
              <a:t>  </a:t>
            </a:r>
            <a:r>
              <a:rPr lang="zh-CN" altLang="en-US" dirty="0"/>
              <a:t>数学知识</a:t>
            </a:r>
          </a:p>
        </p:txBody>
      </p:sp>
      <p:sp>
        <p:nvSpPr>
          <p:cNvPr id="4" name="灯片编号占位符 3"/>
          <p:cNvSpPr>
            <a:spLocks noGrp="1"/>
          </p:cNvSpPr>
          <p:nvPr>
            <p:ph type="sldNum" sz="quarter" idx="12"/>
          </p:nvPr>
        </p:nvSpPr>
        <p:spPr/>
        <p:txBody>
          <a:bodyPr/>
          <a:lstStyle/>
          <a:p>
            <a:fld id="{2A0F8DBD-8DF3-48AE-BC97-D53FBB1B7C16}" type="slidenum">
              <a:rPr lang="en-US" smtClean="0"/>
              <a:pPr/>
              <a:t>1</a:t>
            </a:fld>
            <a:endParaRPr lang="en-US" dirty="0"/>
          </a:p>
        </p:txBody>
      </p:sp>
      <p:sp>
        <p:nvSpPr>
          <p:cNvPr id="5" name="文本框 4"/>
          <p:cNvSpPr txBox="1"/>
          <p:nvPr/>
        </p:nvSpPr>
        <p:spPr>
          <a:xfrm>
            <a:off x="688257" y="1278193"/>
            <a:ext cx="3420755" cy="461665"/>
          </a:xfrm>
          <a:prstGeom prst="rect">
            <a:avLst/>
          </a:prstGeom>
          <a:noFill/>
        </p:spPr>
        <p:txBody>
          <a:bodyPr wrap="square" rtlCol="0">
            <a:spAutoFit/>
          </a:bodyPr>
          <a:lstStyle/>
          <a:p>
            <a:r>
              <a:rPr lang="zh-CN" altLang="en-US" sz="2400" b="1" dirty="0">
                <a:latin typeface="+mj-ea"/>
                <a:ea typeface="+mj-ea"/>
              </a:rPr>
              <a:t>矢量的点乘与叉乘</a:t>
            </a:r>
          </a:p>
        </p:txBody>
      </p:sp>
      <p:graphicFrame>
        <p:nvGraphicFramePr>
          <p:cNvPr id="8" name="对象 7"/>
          <p:cNvGraphicFramePr>
            <a:graphicFrameLocks noChangeAspect="1"/>
          </p:cNvGraphicFramePr>
          <p:nvPr>
            <p:extLst>
              <p:ext uri="{D42A27DB-BD31-4B8C-83A1-F6EECF244321}">
                <p14:modId xmlns:p14="http://schemas.microsoft.com/office/powerpoint/2010/main" val="140787735"/>
              </p:ext>
            </p:extLst>
          </p:nvPr>
        </p:nvGraphicFramePr>
        <p:xfrm>
          <a:off x="1116861" y="1710650"/>
          <a:ext cx="4708525" cy="644525"/>
        </p:xfrm>
        <a:graphic>
          <a:graphicData uri="http://schemas.openxmlformats.org/presentationml/2006/ole">
            <mc:AlternateContent xmlns:mc="http://schemas.openxmlformats.org/markup-compatibility/2006">
              <mc:Choice xmlns:v="urn:schemas-microsoft-com:vml" Requires="v">
                <p:oleObj name="Equation" r:id="rId2" imgW="1942920" imgH="266400" progId="Equation.DSMT4">
                  <p:embed/>
                </p:oleObj>
              </mc:Choice>
              <mc:Fallback>
                <p:oleObj name="Equation" r:id="rId2" imgW="1942920" imgH="266400" progId="Equation.DSMT4">
                  <p:embed/>
                  <p:pic>
                    <p:nvPicPr>
                      <p:cNvPr id="6" name="对象 5"/>
                      <p:cNvPicPr/>
                      <p:nvPr/>
                    </p:nvPicPr>
                    <p:blipFill>
                      <a:blip r:embed="rId3"/>
                      <a:stretch>
                        <a:fillRect/>
                      </a:stretch>
                    </p:blipFill>
                    <p:spPr>
                      <a:xfrm>
                        <a:off x="1116861" y="1710650"/>
                        <a:ext cx="4708525" cy="6445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09377714"/>
              </p:ext>
            </p:extLst>
          </p:nvPr>
        </p:nvGraphicFramePr>
        <p:xfrm>
          <a:off x="770784" y="2980463"/>
          <a:ext cx="9418075" cy="1713093"/>
        </p:xfrm>
        <a:graphic>
          <a:graphicData uri="http://schemas.openxmlformats.org/presentationml/2006/ole">
            <mc:AlternateContent xmlns:mc="http://schemas.openxmlformats.org/markup-compatibility/2006">
              <mc:Choice xmlns:v="urn:schemas-microsoft-com:vml" Requires="v">
                <p:oleObj name="Equation" r:id="rId4" imgW="4178160" imgH="761760" progId="Equation.DSMT4">
                  <p:embed/>
                </p:oleObj>
              </mc:Choice>
              <mc:Fallback>
                <p:oleObj name="Equation" r:id="rId4" imgW="4178160" imgH="761760" progId="Equation.DSMT4">
                  <p:embed/>
                  <p:pic>
                    <p:nvPicPr>
                      <p:cNvPr id="8" name="对象 7"/>
                      <p:cNvPicPr/>
                      <p:nvPr/>
                    </p:nvPicPr>
                    <p:blipFill>
                      <a:blip r:embed="rId5"/>
                      <a:stretch>
                        <a:fillRect/>
                      </a:stretch>
                    </p:blipFill>
                    <p:spPr>
                      <a:xfrm>
                        <a:off x="770784" y="2980463"/>
                        <a:ext cx="9418075" cy="171309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55079384"/>
              </p:ext>
            </p:extLst>
          </p:nvPr>
        </p:nvGraphicFramePr>
        <p:xfrm>
          <a:off x="869094" y="5222575"/>
          <a:ext cx="2528887" cy="630237"/>
        </p:xfrm>
        <a:graphic>
          <a:graphicData uri="http://schemas.openxmlformats.org/presentationml/2006/ole">
            <mc:AlternateContent xmlns:mc="http://schemas.openxmlformats.org/markup-compatibility/2006">
              <mc:Choice xmlns:v="urn:schemas-microsoft-com:vml" Requires="v">
                <p:oleObj name="Equation" r:id="rId6" imgW="1218960" imgH="304560" progId="Equation.DSMT4">
                  <p:embed/>
                </p:oleObj>
              </mc:Choice>
              <mc:Fallback>
                <p:oleObj name="Equation" r:id="rId6" imgW="1218960" imgH="304560" progId="Equation.DSMT4">
                  <p:embed/>
                  <p:pic>
                    <p:nvPicPr>
                      <p:cNvPr id="8" name="对象 7"/>
                      <p:cNvPicPr/>
                      <p:nvPr/>
                    </p:nvPicPr>
                    <p:blipFill>
                      <a:blip r:embed="rId7"/>
                      <a:stretch>
                        <a:fillRect/>
                      </a:stretch>
                    </p:blipFill>
                    <p:spPr>
                      <a:xfrm>
                        <a:off x="869094" y="5222575"/>
                        <a:ext cx="2528887" cy="630237"/>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CD84F3E2-B067-7643-CF0D-FC6400AD3B5C}"/>
              </a:ext>
            </a:extLst>
          </p:cNvPr>
          <p:cNvGrpSpPr/>
          <p:nvPr/>
        </p:nvGrpSpPr>
        <p:grpSpPr>
          <a:xfrm>
            <a:off x="8082990" y="742188"/>
            <a:ext cx="3887164" cy="3065969"/>
            <a:chOff x="7828344" y="962628"/>
            <a:chExt cx="3887164" cy="3065969"/>
          </a:xfrm>
        </p:grpSpPr>
        <p:sp>
          <p:nvSpPr>
            <p:cNvPr id="30" name="文本框 29"/>
            <p:cNvSpPr txBox="1"/>
            <p:nvPr/>
          </p:nvSpPr>
          <p:spPr>
            <a:xfrm>
              <a:off x="8891285" y="962628"/>
              <a:ext cx="347241"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z</a:t>
              </a:r>
              <a:endParaRPr lang="zh-CN" altLang="en-US" sz="2400" i="1"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0E4AABEF-186B-0321-30E1-E7B4932BB5F2}"/>
                </a:ext>
              </a:extLst>
            </p:cNvPr>
            <p:cNvGrpSpPr/>
            <p:nvPr/>
          </p:nvGrpSpPr>
          <p:grpSpPr>
            <a:xfrm>
              <a:off x="7828344" y="1300221"/>
              <a:ext cx="3887164" cy="2728376"/>
              <a:chOff x="7828344" y="1300221"/>
              <a:chExt cx="3887164" cy="2728376"/>
            </a:xfrm>
          </p:grpSpPr>
          <p:cxnSp>
            <p:nvCxnSpPr>
              <p:cNvPr id="12" name="直接箭头连接符 11"/>
              <p:cNvCxnSpPr/>
              <p:nvPr/>
            </p:nvCxnSpPr>
            <p:spPr>
              <a:xfrm flipV="1">
                <a:off x="9067084" y="1374152"/>
                <a:ext cx="0" cy="13175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062977" y="2685326"/>
                <a:ext cx="157415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8403220" y="2664106"/>
                <a:ext cx="673261" cy="8198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066836" y="2700759"/>
                <a:ext cx="1535574" cy="76007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068765" y="1760620"/>
                <a:ext cx="1003138" cy="930495"/>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206450" y="3333508"/>
                <a:ext cx="347241"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x</a:t>
                </a:r>
                <a:endParaRPr lang="zh-CN" altLang="en-US" sz="2400" i="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10048754" y="1390891"/>
                <a:ext cx="1655179" cy="461665"/>
              </a:xfrm>
              <a:prstGeom prst="rect">
                <a:avLst/>
              </a:prstGeom>
              <a:noFill/>
            </p:spPr>
            <p:txBody>
              <a:bodyPr wrap="square" rtlCol="0">
                <a:spAutoFit/>
              </a:bodyPr>
              <a:lstStyle/>
              <a:p>
                <a:r>
                  <a:rPr lang="en-US" altLang="zh-CN" sz="2400" dirty="0">
                    <a:solidFill>
                      <a:srgbClr val="0000CC"/>
                    </a:solidFill>
                    <a:latin typeface="Times New Roman" panose="02020603050405020304" pitchFamily="18" charset="0"/>
                    <a:cs typeface="Times New Roman" panose="02020603050405020304" pitchFamily="18" charset="0"/>
                  </a:rPr>
                  <a:t>B (</a:t>
                </a:r>
                <a:r>
                  <a:rPr lang="en-US" altLang="zh-CN" sz="2400" i="1" dirty="0" err="1">
                    <a:solidFill>
                      <a:srgbClr val="0000CC"/>
                    </a:solidFill>
                    <a:latin typeface="Times New Roman" panose="02020603050405020304" pitchFamily="18" charset="0"/>
                    <a:cs typeface="Times New Roman" panose="02020603050405020304" pitchFamily="18" charset="0"/>
                  </a:rPr>
                  <a:t>b</a:t>
                </a:r>
                <a:r>
                  <a:rPr lang="en-US" altLang="zh-CN" sz="2400" i="1" baseline="-25000" dirty="0" err="1">
                    <a:solidFill>
                      <a:srgbClr val="0000CC"/>
                    </a:solidFill>
                    <a:latin typeface="Times New Roman" panose="02020603050405020304" pitchFamily="18" charset="0"/>
                    <a:cs typeface="Times New Roman" panose="02020603050405020304" pitchFamily="18" charset="0"/>
                  </a:rPr>
                  <a:t>x</a:t>
                </a:r>
                <a:r>
                  <a:rPr lang="en-US" altLang="zh-CN" sz="2400"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rPr>
                  <a:t>b</a:t>
                </a:r>
                <a:r>
                  <a:rPr lang="en-US" altLang="zh-CN" sz="2400" i="1" baseline="-25000" dirty="0">
                    <a:solidFill>
                      <a:srgbClr val="0000CC"/>
                    </a:solidFill>
                    <a:latin typeface="Times New Roman" panose="02020603050405020304" pitchFamily="18" charset="0"/>
                    <a:cs typeface="Times New Roman" panose="02020603050405020304" pitchFamily="18" charset="0"/>
                  </a:rPr>
                  <a:t>y</a:t>
                </a:r>
                <a:r>
                  <a:rPr lang="en-US" altLang="zh-CN" sz="2400" dirty="0">
                    <a:solidFill>
                      <a:srgbClr val="0000CC"/>
                    </a:solidFill>
                    <a:latin typeface="Times New Roman" panose="02020603050405020304" pitchFamily="18" charset="0"/>
                    <a:cs typeface="Times New Roman" panose="02020603050405020304" pitchFamily="18" charset="0"/>
                  </a:rPr>
                  <a:t>, </a:t>
                </a:r>
                <a:r>
                  <a:rPr lang="en-US" altLang="zh-CN" sz="2400" i="1" dirty="0" err="1">
                    <a:solidFill>
                      <a:srgbClr val="0000CC"/>
                    </a:solidFill>
                    <a:latin typeface="Times New Roman" panose="02020603050405020304" pitchFamily="18" charset="0"/>
                    <a:cs typeface="Times New Roman" panose="02020603050405020304" pitchFamily="18" charset="0"/>
                  </a:rPr>
                  <a:t>b</a:t>
                </a:r>
                <a:r>
                  <a:rPr lang="en-US" altLang="zh-CN" sz="2400" i="1" baseline="-25000" dirty="0" err="1">
                    <a:solidFill>
                      <a:srgbClr val="0000CC"/>
                    </a:solidFill>
                    <a:latin typeface="Times New Roman" panose="02020603050405020304" pitchFamily="18" charset="0"/>
                    <a:cs typeface="Times New Roman" panose="02020603050405020304" pitchFamily="18" charset="0"/>
                  </a:rPr>
                  <a:t>z</a:t>
                </a:r>
                <a:r>
                  <a:rPr lang="en-US" altLang="zh-CN" sz="2400" dirty="0">
                    <a:solidFill>
                      <a:srgbClr val="0000CC"/>
                    </a:solidFill>
                    <a:latin typeface="Times New Roman" panose="02020603050405020304" pitchFamily="18" charset="0"/>
                    <a:cs typeface="Times New Roman" panose="02020603050405020304" pitchFamily="18" charset="0"/>
                  </a:rPr>
                  <a:t>)</a:t>
                </a:r>
                <a:endParaRPr lang="zh-CN" altLang="en-US" sz="2400" dirty="0">
                  <a:solidFill>
                    <a:srgbClr val="0000CC"/>
                  </a:solidFill>
                  <a:latin typeface="Times New Roman" panose="02020603050405020304" pitchFamily="18" charset="0"/>
                  <a:cs typeface="Times New Roman" panose="02020603050405020304" pitchFamily="18" charset="0"/>
                </a:endParaRPr>
              </a:p>
            </p:txBody>
          </p:sp>
          <p:sp>
            <p:nvSpPr>
              <p:cNvPr id="26" name="弧形 25"/>
              <p:cNvSpPr/>
              <p:nvPr/>
            </p:nvSpPr>
            <p:spPr>
              <a:xfrm rot="2182595">
                <a:off x="8976559" y="2399523"/>
                <a:ext cx="435960" cy="577534"/>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9481594" y="2282140"/>
                <a:ext cx="333737" cy="461665"/>
              </a:xfrm>
              <a:prstGeom prst="rect">
                <a:avLst/>
              </a:prstGeom>
              <a:noFill/>
            </p:spPr>
            <p:txBody>
              <a:bodyPr wrap="square" rtlCol="0">
                <a:spAutoFit/>
              </a:bodyPr>
              <a:lstStyle/>
              <a:p>
                <a:r>
                  <a:rPr lang="el-GR" altLang="zh-CN" sz="2400" i="1" dirty="0">
                    <a:latin typeface="Times New Roman" panose="02020603050405020304" pitchFamily="18" charset="0"/>
                    <a:cs typeface="Times New Roman" panose="02020603050405020304" pitchFamily="18" charset="0"/>
                  </a:rPr>
                  <a:t>θ</a:t>
                </a:r>
                <a:endParaRPr lang="zh-CN" altLang="en-US" sz="2400" i="1" dirty="0">
                  <a:latin typeface="Times New Roman" panose="02020603050405020304" pitchFamily="18" charset="0"/>
                  <a:cs typeface="Times New Roman" panose="02020603050405020304" pitchFamily="18" charset="0"/>
                </a:endParaRPr>
              </a:p>
            </p:txBody>
          </p:sp>
          <p:sp>
            <p:nvSpPr>
              <p:cNvPr id="28" name="文本框 27"/>
              <p:cNvSpPr txBox="1"/>
              <p:nvPr/>
            </p:nvSpPr>
            <p:spPr>
              <a:xfrm>
                <a:off x="10060329" y="3566932"/>
                <a:ext cx="1655179" cy="461665"/>
              </a:xfrm>
              <a:prstGeom prst="rect">
                <a:avLst/>
              </a:prstGeom>
              <a:noFill/>
            </p:spPr>
            <p:txBody>
              <a:bodyPr wrap="squar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A (</a:t>
                </a:r>
                <a:r>
                  <a:rPr lang="en-US" altLang="zh-CN" sz="2400" i="1" dirty="0">
                    <a:solidFill>
                      <a:srgbClr val="C00000"/>
                    </a:solidFill>
                    <a:latin typeface="Times New Roman" panose="02020603050405020304" pitchFamily="18" charset="0"/>
                    <a:cs typeface="Times New Roman" panose="02020603050405020304" pitchFamily="18" charset="0"/>
                  </a:rPr>
                  <a:t>a</a:t>
                </a:r>
                <a:r>
                  <a:rPr lang="en-US" altLang="zh-CN" sz="2400" i="1" baseline="-25000"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latin typeface="Times New Roman" panose="02020603050405020304" pitchFamily="18" charset="0"/>
                    <a:cs typeface="Times New Roman" panose="02020603050405020304" pitchFamily="18" charset="0"/>
                  </a:rPr>
                  <a:t>, </a:t>
                </a:r>
                <a:r>
                  <a:rPr lang="en-US" altLang="zh-CN" sz="2400" i="1" dirty="0">
                    <a:solidFill>
                      <a:srgbClr val="C00000"/>
                    </a:solidFill>
                    <a:latin typeface="Times New Roman" panose="02020603050405020304" pitchFamily="18" charset="0"/>
                    <a:cs typeface="Times New Roman" panose="02020603050405020304" pitchFamily="18" charset="0"/>
                  </a:rPr>
                  <a:t>a</a:t>
                </a:r>
                <a:r>
                  <a:rPr lang="en-US" altLang="zh-CN" sz="2400" i="1" baseline="-25000" dirty="0">
                    <a:solidFill>
                      <a:srgbClr val="C00000"/>
                    </a:solidFill>
                    <a:latin typeface="Times New Roman" panose="02020603050405020304" pitchFamily="18" charset="0"/>
                    <a:cs typeface="Times New Roman" panose="02020603050405020304" pitchFamily="18" charset="0"/>
                  </a:rPr>
                  <a:t>y</a:t>
                </a:r>
                <a:r>
                  <a:rPr lang="en-US" altLang="zh-CN" sz="2400" dirty="0">
                    <a:solidFill>
                      <a:srgbClr val="C00000"/>
                    </a:solidFill>
                    <a:latin typeface="Times New Roman" panose="02020603050405020304" pitchFamily="18" charset="0"/>
                    <a:cs typeface="Times New Roman" panose="02020603050405020304" pitchFamily="18" charset="0"/>
                  </a:rPr>
                  <a:t>, </a:t>
                </a:r>
                <a:r>
                  <a:rPr lang="en-US" altLang="zh-CN" sz="2400" i="1" dirty="0" err="1">
                    <a:solidFill>
                      <a:srgbClr val="C00000"/>
                    </a:solidFill>
                    <a:latin typeface="Times New Roman" panose="02020603050405020304" pitchFamily="18" charset="0"/>
                    <a:cs typeface="Times New Roman" panose="02020603050405020304" pitchFamily="18" charset="0"/>
                  </a:rPr>
                  <a:t>a</a:t>
                </a:r>
                <a:r>
                  <a:rPr lang="en-US" altLang="zh-CN" sz="2400" i="1" baseline="-25000" dirty="0" err="1">
                    <a:solidFill>
                      <a:srgbClr val="C00000"/>
                    </a:solidFill>
                    <a:latin typeface="Times New Roman" panose="02020603050405020304" pitchFamily="18" charset="0"/>
                    <a:cs typeface="Times New Roman" panose="02020603050405020304" pitchFamily="18" charset="0"/>
                  </a:rPr>
                  <a:t>z</a:t>
                </a:r>
                <a:r>
                  <a:rPr lang="en-US" altLang="zh-CN" sz="2400" dirty="0">
                    <a:solidFill>
                      <a:srgbClr val="C00000"/>
                    </a:solidFill>
                    <a:latin typeface="Times New Roman" panose="02020603050405020304" pitchFamily="18" charset="0"/>
                    <a:cs typeface="Times New Roman" panose="02020603050405020304" pitchFamily="18" charset="0"/>
                  </a:rPr>
                  <a:t>)</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29" name="文本框 28"/>
              <p:cNvSpPr txBox="1"/>
              <p:nvPr/>
            </p:nvSpPr>
            <p:spPr>
              <a:xfrm>
                <a:off x="10604339" y="2397889"/>
                <a:ext cx="347241" cy="461665"/>
              </a:xfrm>
              <a:prstGeom prst="rect">
                <a:avLst/>
              </a:prstGeom>
              <a:noFill/>
            </p:spPr>
            <p:txBody>
              <a:bodyPr wrap="square" rtlCol="0">
                <a:spAutoFit/>
              </a:bodyPr>
              <a:lstStyle/>
              <a:p>
                <a:r>
                  <a:rPr lang="en-US" altLang="zh-CN" sz="2400" i="1" dirty="0">
                    <a:latin typeface="Times New Roman" panose="02020603050405020304" pitchFamily="18" charset="0"/>
                    <a:cs typeface="Times New Roman" panose="02020603050405020304" pitchFamily="18" charset="0"/>
                  </a:rPr>
                  <a:t>y</a:t>
                </a:r>
                <a:endParaRPr lang="zh-CN" altLang="en-US" sz="2400" i="1" dirty="0">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flipH="1" flipV="1">
                <a:off x="8229600" y="1539433"/>
                <a:ext cx="850739" cy="11516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28344" y="1300221"/>
                <a:ext cx="540152" cy="461665"/>
              </a:xfrm>
              <a:prstGeom prst="rect">
                <a:avLst/>
              </a:prstGeom>
              <a:noFill/>
            </p:spPr>
            <p:txBody>
              <a:bodyPr wrap="square" rtlCol="0">
                <a:spAutoFit/>
              </a:bodyPr>
              <a:lstStyle/>
              <a:p>
                <a:r>
                  <a:rPr lang="en-US" altLang="zh-CN" sz="2400" dirty="0">
                    <a:solidFill>
                      <a:srgbClr val="00B050"/>
                    </a:solidFill>
                    <a:latin typeface="Times New Roman" panose="02020603050405020304" pitchFamily="18" charset="0"/>
                    <a:cs typeface="Times New Roman" panose="02020603050405020304" pitchFamily="18" charset="0"/>
                  </a:rPr>
                  <a:t>C</a:t>
                </a:r>
                <a:endParaRPr lang="zh-CN" altLang="en-US" sz="2400" dirty="0">
                  <a:solidFill>
                    <a:srgbClr val="00B050"/>
                  </a:solidFill>
                  <a:latin typeface="Times New Roman" panose="02020603050405020304" pitchFamily="18" charset="0"/>
                  <a:cs typeface="Times New Roman" panose="02020603050405020304" pitchFamily="18" charset="0"/>
                </a:endParaRPr>
              </a:p>
            </p:txBody>
          </p:sp>
        </p:grpSp>
      </p:grpSp>
      <p:sp>
        <p:nvSpPr>
          <p:cNvPr id="37" name="文本框 36"/>
          <p:cNvSpPr txBox="1"/>
          <p:nvPr/>
        </p:nvSpPr>
        <p:spPr>
          <a:xfrm>
            <a:off x="3639081" y="5254545"/>
            <a:ext cx="3078866" cy="461665"/>
          </a:xfrm>
          <a:prstGeom prst="rect">
            <a:avLst/>
          </a:prstGeom>
          <a:noFill/>
        </p:spPr>
        <p:txBody>
          <a:bodyPr wrap="square" rtlCol="0">
            <a:spAutoFit/>
          </a:bodyPr>
          <a:lstStyle/>
          <a:p>
            <a:r>
              <a:rPr lang="zh-CN" altLang="en-US" sz="2400" dirty="0"/>
              <a:t>方向：右手螺旋法则</a:t>
            </a:r>
          </a:p>
        </p:txBody>
      </p:sp>
      <p:sp>
        <p:nvSpPr>
          <p:cNvPr id="38" name="文本框 37"/>
          <p:cNvSpPr txBox="1"/>
          <p:nvPr/>
        </p:nvSpPr>
        <p:spPr>
          <a:xfrm>
            <a:off x="3100171" y="2314036"/>
            <a:ext cx="3423803" cy="461665"/>
          </a:xfrm>
          <a:prstGeom prst="rect">
            <a:avLst/>
          </a:prstGeom>
          <a:noFill/>
        </p:spPr>
        <p:txBody>
          <a:bodyPr wrap="square" rtlCol="0">
            <a:spAutoFit/>
          </a:bodyPr>
          <a:lstStyle/>
          <a:p>
            <a:r>
              <a:rPr lang="zh-CN" altLang="en-US" sz="2400" b="1" dirty="0">
                <a:solidFill>
                  <a:srgbClr val="C00000"/>
                </a:solidFill>
              </a:rPr>
              <a:t>标积</a:t>
            </a:r>
            <a:r>
              <a:rPr lang="en-US" altLang="zh-CN" sz="2400" b="1" dirty="0">
                <a:solidFill>
                  <a:srgbClr val="C00000"/>
                </a:solidFill>
              </a:rPr>
              <a:t>/</a:t>
            </a:r>
            <a:r>
              <a:rPr lang="zh-CN" altLang="en-US" sz="2400" b="1" dirty="0">
                <a:solidFill>
                  <a:srgbClr val="C00000"/>
                </a:solidFill>
              </a:rPr>
              <a:t>内积</a:t>
            </a:r>
            <a:r>
              <a:rPr lang="en-US" altLang="zh-CN" sz="2400" b="1" dirty="0">
                <a:solidFill>
                  <a:srgbClr val="C00000"/>
                </a:solidFill>
              </a:rPr>
              <a:t>/</a:t>
            </a:r>
            <a:r>
              <a:rPr lang="zh-CN" altLang="en-US" sz="2400" b="1" dirty="0">
                <a:solidFill>
                  <a:srgbClr val="C00000"/>
                </a:solidFill>
              </a:rPr>
              <a:t>数量积</a:t>
            </a:r>
            <a:r>
              <a:rPr lang="en-US" altLang="zh-CN" sz="2400" b="1" dirty="0">
                <a:solidFill>
                  <a:srgbClr val="C00000"/>
                </a:solidFill>
              </a:rPr>
              <a:t>/</a:t>
            </a:r>
            <a:r>
              <a:rPr lang="zh-CN" altLang="en-US" sz="2400" b="1" dirty="0">
                <a:solidFill>
                  <a:srgbClr val="C00000"/>
                </a:solidFill>
              </a:rPr>
              <a:t>点积</a:t>
            </a:r>
          </a:p>
        </p:txBody>
      </p:sp>
      <p:sp>
        <p:nvSpPr>
          <p:cNvPr id="32" name="文本框 31"/>
          <p:cNvSpPr txBox="1"/>
          <p:nvPr/>
        </p:nvSpPr>
        <p:spPr>
          <a:xfrm>
            <a:off x="3100171" y="4711248"/>
            <a:ext cx="3423803" cy="461665"/>
          </a:xfrm>
          <a:prstGeom prst="rect">
            <a:avLst/>
          </a:prstGeom>
          <a:noFill/>
        </p:spPr>
        <p:txBody>
          <a:bodyPr wrap="square" rtlCol="0">
            <a:spAutoFit/>
          </a:bodyPr>
          <a:lstStyle/>
          <a:p>
            <a:r>
              <a:rPr lang="zh-CN" altLang="en-US" sz="2400" b="1" dirty="0">
                <a:solidFill>
                  <a:srgbClr val="C00000"/>
                </a:solidFill>
              </a:rPr>
              <a:t>矢积</a:t>
            </a:r>
            <a:r>
              <a:rPr lang="en-US" altLang="zh-CN" sz="2400" b="1" dirty="0">
                <a:solidFill>
                  <a:srgbClr val="C00000"/>
                </a:solidFill>
              </a:rPr>
              <a:t>/</a:t>
            </a:r>
            <a:r>
              <a:rPr lang="zh-CN" altLang="en-US" sz="2400" b="1" dirty="0">
                <a:solidFill>
                  <a:srgbClr val="C00000"/>
                </a:solidFill>
              </a:rPr>
              <a:t>外积</a:t>
            </a:r>
            <a:r>
              <a:rPr lang="en-US" altLang="zh-CN" sz="2400" b="1" dirty="0">
                <a:solidFill>
                  <a:srgbClr val="C00000"/>
                </a:solidFill>
              </a:rPr>
              <a:t>/</a:t>
            </a:r>
            <a:r>
              <a:rPr lang="zh-CN" altLang="en-US" sz="2400" b="1" dirty="0">
                <a:solidFill>
                  <a:srgbClr val="C00000"/>
                </a:solidFill>
              </a:rPr>
              <a:t>向量积</a:t>
            </a:r>
            <a:r>
              <a:rPr lang="en-US" altLang="zh-CN" sz="2400" b="1" dirty="0">
                <a:solidFill>
                  <a:srgbClr val="C00000"/>
                </a:solidFill>
              </a:rPr>
              <a:t>/</a:t>
            </a:r>
            <a:r>
              <a:rPr lang="zh-CN" altLang="en-US" sz="2400" b="1" dirty="0">
                <a:solidFill>
                  <a:srgbClr val="C00000"/>
                </a:solidFill>
              </a:rPr>
              <a:t>叉积</a:t>
            </a:r>
          </a:p>
        </p:txBody>
      </p:sp>
      <p:sp>
        <p:nvSpPr>
          <p:cNvPr id="3" name="星形: 五角 2">
            <a:extLst>
              <a:ext uri="{FF2B5EF4-FFF2-40B4-BE49-F238E27FC236}">
                <a16:creationId xmlns:a16="http://schemas.microsoft.com/office/drawing/2014/main" id="{8261E0F6-B074-9B6C-3458-FA81875D46EE}"/>
              </a:ext>
            </a:extLst>
          </p:cNvPr>
          <p:cNvSpPr/>
          <p:nvPr/>
        </p:nvSpPr>
        <p:spPr>
          <a:xfrm>
            <a:off x="322497" y="3586988"/>
            <a:ext cx="395020" cy="40233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id="{7A51B27D-C23D-A7D1-AB94-577DFC440EBE}"/>
              </a:ext>
            </a:extLst>
          </p:cNvPr>
          <p:cNvSpPr/>
          <p:nvPr/>
        </p:nvSpPr>
        <p:spPr>
          <a:xfrm>
            <a:off x="375764" y="5264034"/>
            <a:ext cx="395020" cy="40233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29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9168" y="178956"/>
            <a:ext cx="1407289" cy="680314"/>
          </a:xfrm>
          <a:prstGeom prst="rect">
            <a:avLst/>
          </a:prstGeom>
        </p:spPr>
        <p:txBody>
          <a:bodyPr/>
          <a:lstStyle/>
          <a:p>
            <a:r>
              <a:rPr lang="zh-CN" altLang="en-US" dirty="0"/>
              <a:t>例题</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F8DBD-8DF3-48AE-BC97-D53FBB1B7C16}" type="slidenum">
              <a:rPr kumimoji="0" lang="en-US" sz="2400" b="0" i="0" u="none" strike="noStrike" kern="1200" cap="none" spc="0" normalizeH="0" baseline="0" noProof="0" smtClean="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Object 4"/>
          <p:cNvGraphicFramePr>
            <a:graphicFrameLocks noChangeAspect="1"/>
          </p:cNvGraphicFramePr>
          <p:nvPr/>
        </p:nvGraphicFramePr>
        <p:xfrm>
          <a:off x="3227790" y="1161187"/>
          <a:ext cx="1717675" cy="1025525"/>
        </p:xfrm>
        <a:graphic>
          <a:graphicData uri="http://schemas.openxmlformats.org/presentationml/2006/ole">
            <mc:AlternateContent xmlns:mc="http://schemas.openxmlformats.org/markup-compatibility/2006">
              <mc:Choice xmlns:v="urn:schemas-microsoft-com:vml" Requires="v">
                <p:oleObj name="公式" r:id="rId3" imgW="787400" imgH="469900" progId="Equation.3">
                  <p:embed/>
                </p:oleObj>
              </mc:Choice>
              <mc:Fallback>
                <p:oleObj name="公式" r:id="rId3" imgW="787400" imgH="4699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790" y="1161187"/>
                        <a:ext cx="17176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5"/>
          <p:cNvSpPr>
            <a:spLocks noChangeArrowheads="1"/>
          </p:cNvSpPr>
          <p:nvPr/>
        </p:nvSpPr>
        <p:spPr bwMode="auto">
          <a:xfrm>
            <a:off x="708427" y="1377087"/>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已知运动方程</a:t>
            </a:r>
          </a:p>
        </p:txBody>
      </p:sp>
      <p:sp>
        <p:nvSpPr>
          <p:cNvPr id="9" name="Rectangle 35"/>
          <p:cNvSpPr>
            <a:spLocks noChangeArrowheads="1"/>
          </p:cNvSpPr>
          <p:nvPr/>
        </p:nvSpPr>
        <p:spPr bwMode="auto">
          <a:xfrm>
            <a:off x="5074012" y="1379016"/>
            <a:ext cx="33890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求任意时刻的</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和</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endParaRPr kumimoji="1" lang="zh-CN" altLang="en-US"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0" name="Object 2"/>
          <p:cNvGraphicFramePr>
            <a:graphicFrameLocks noChangeAspect="1"/>
          </p:cNvGraphicFramePr>
          <p:nvPr/>
        </p:nvGraphicFramePr>
        <p:xfrm>
          <a:off x="4526626" y="2156528"/>
          <a:ext cx="2686050" cy="998538"/>
        </p:xfrm>
        <a:graphic>
          <a:graphicData uri="http://schemas.openxmlformats.org/presentationml/2006/ole">
            <mc:AlternateContent xmlns:mc="http://schemas.openxmlformats.org/markup-compatibility/2006">
              <mc:Choice xmlns:v="urn:schemas-microsoft-com:vml" Requires="v">
                <p:oleObj name="公式" r:id="rId5" imgW="1091726" imgH="406224" progId="Equation.3">
                  <p:embed/>
                </p:oleObj>
              </mc:Choice>
              <mc:Fallback>
                <p:oleObj name="公式" r:id="rId5" imgW="1091726" imgH="406224" progId="Equation.3">
                  <p:embed/>
                  <p:pic>
                    <p:nvPicPr>
                      <p:cNvPr id="1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6626" y="2156528"/>
                        <a:ext cx="268605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4"/>
          <p:cNvGraphicFramePr>
            <a:graphicFrameLocks noChangeAspect="1"/>
          </p:cNvGraphicFramePr>
          <p:nvPr/>
        </p:nvGraphicFramePr>
        <p:xfrm>
          <a:off x="948401" y="2369254"/>
          <a:ext cx="3219450" cy="631825"/>
        </p:xfrm>
        <a:graphic>
          <a:graphicData uri="http://schemas.openxmlformats.org/presentationml/2006/ole">
            <mc:AlternateContent xmlns:mc="http://schemas.openxmlformats.org/markup-compatibility/2006">
              <mc:Choice xmlns:v="urn:schemas-microsoft-com:vml" Requires="v">
                <p:oleObj name="公式" r:id="rId7" imgW="1218671" imgH="241195" progId="Equation.3">
                  <p:embed/>
                </p:oleObj>
              </mc:Choice>
              <mc:Fallback>
                <p:oleObj name="公式" r:id="rId7" imgW="1218671" imgH="241195" progId="Equation.3">
                  <p:embed/>
                  <p:pic>
                    <p:nvPicPr>
                      <p:cNvPr id="11"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401" y="2369254"/>
                        <a:ext cx="32194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
          <p:cNvGraphicFramePr>
            <a:graphicFrameLocks noChangeAspect="1"/>
          </p:cNvGraphicFramePr>
          <p:nvPr/>
        </p:nvGraphicFramePr>
        <p:xfrm>
          <a:off x="741141" y="3119438"/>
          <a:ext cx="2573338" cy="914400"/>
        </p:xfrm>
        <a:graphic>
          <a:graphicData uri="http://schemas.openxmlformats.org/presentationml/2006/ole">
            <mc:AlternateContent xmlns:mc="http://schemas.openxmlformats.org/markup-compatibility/2006">
              <mc:Choice xmlns:v="urn:schemas-microsoft-com:vml" Requires="v">
                <p:oleObj name="公式" r:id="rId9" imgW="1104900" imgH="393700" progId="Equation.3">
                  <p:embed/>
                </p:oleObj>
              </mc:Choice>
              <mc:Fallback>
                <p:oleObj name="公式" r:id="rId9" imgW="1104900" imgH="393700" progId="Equation.3">
                  <p:embed/>
                  <p:pic>
                    <p:nvPicPr>
                      <p:cNvPr id="12"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141" y="3119438"/>
                        <a:ext cx="25733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4"/>
          <p:cNvGraphicFramePr>
            <a:graphicFrameLocks noChangeAspect="1"/>
          </p:cNvGraphicFramePr>
          <p:nvPr/>
        </p:nvGraphicFramePr>
        <p:xfrm>
          <a:off x="3436716" y="3141663"/>
          <a:ext cx="3808413" cy="969962"/>
        </p:xfrm>
        <a:graphic>
          <a:graphicData uri="http://schemas.openxmlformats.org/presentationml/2006/ole">
            <mc:AlternateContent xmlns:mc="http://schemas.openxmlformats.org/markup-compatibility/2006">
              <mc:Choice xmlns:v="urn:schemas-microsoft-com:vml" Requires="v">
                <p:oleObj name="公式" r:id="rId11" imgW="1739900" imgH="444500" progId="Equation.3">
                  <p:embed/>
                </p:oleObj>
              </mc:Choice>
              <mc:Fallback>
                <p:oleObj name="公式" r:id="rId11" imgW="1739900" imgH="444500" progId="Equation.3">
                  <p:embed/>
                  <p:pic>
                    <p:nvPicPr>
                      <p:cNvPr id="13"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6716" y="3141663"/>
                        <a:ext cx="3808413"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5"/>
          <p:cNvGraphicFramePr>
            <a:graphicFrameLocks noChangeAspect="1"/>
          </p:cNvGraphicFramePr>
          <p:nvPr/>
        </p:nvGraphicFramePr>
        <p:xfrm>
          <a:off x="1145647" y="4014309"/>
          <a:ext cx="1092200" cy="930275"/>
        </p:xfrm>
        <a:graphic>
          <a:graphicData uri="http://schemas.openxmlformats.org/presentationml/2006/ole">
            <mc:AlternateContent xmlns:mc="http://schemas.openxmlformats.org/markup-compatibility/2006">
              <mc:Choice xmlns:v="urn:schemas-microsoft-com:vml" Requires="v">
                <p:oleObj name="公式" r:id="rId13" imgW="520474" imgH="444307" progId="Equation.3">
                  <p:embed/>
                </p:oleObj>
              </mc:Choice>
              <mc:Fallback>
                <p:oleObj name="公式" r:id="rId13" imgW="520474" imgH="444307" progId="Equation.3">
                  <p:embed/>
                  <p:pic>
                    <p:nvPicPr>
                      <p:cNvPr id="14"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5647" y="4014309"/>
                        <a:ext cx="10922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41F87A70-4CCB-9011-B9DA-8E8E8F4475A5}"/>
              </a:ext>
            </a:extLst>
          </p:cNvPr>
          <p:cNvGrpSpPr/>
          <p:nvPr/>
        </p:nvGrpSpPr>
        <p:grpSpPr>
          <a:xfrm>
            <a:off x="935610" y="5107704"/>
            <a:ext cx="5469402" cy="1465579"/>
            <a:chOff x="5773638" y="4261602"/>
            <a:chExt cx="5937814" cy="1724627"/>
          </a:xfrm>
        </p:grpSpPr>
        <p:sp>
          <p:nvSpPr>
            <p:cNvPr id="20" name="左箭头标注 19"/>
            <p:cNvSpPr/>
            <p:nvPr/>
          </p:nvSpPr>
          <p:spPr>
            <a:xfrm>
              <a:off x="5773638" y="4261602"/>
              <a:ext cx="5937814" cy="1724627"/>
            </a:xfrm>
            <a:prstGeom prst="leftArrowCallout">
              <a:avLst>
                <a:gd name="adj1" fmla="val 25000"/>
                <a:gd name="adj2" fmla="val 25000"/>
                <a:gd name="adj3" fmla="val 25000"/>
                <a:gd name="adj4" fmla="val 8988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aphicFrame>
          <p:nvGraphicFramePr>
            <p:cNvPr id="15" name="Object 6"/>
            <p:cNvGraphicFramePr>
              <a:graphicFrameLocks noChangeAspect="1"/>
            </p:cNvGraphicFramePr>
            <p:nvPr/>
          </p:nvGraphicFramePr>
          <p:xfrm>
            <a:off x="8806605" y="4328048"/>
            <a:ext cx="2671763" cy="511175"/>
          </p:xfrm>
          <a:graphic>
            <a:graphicData uri="http://schemas.openxmlformats.org/presentationml/2006/ole">
              <mc:AlternateContent xmlns:mc="http://schemas.openxmlformats.org/markup-compatibility/2006">
                <mc:Choice xmlns:v="urn:schemas-microsoft-com:vml" Requires="v">
                  <p:oleObj name="公式" r:id="rId15" imgW="1054100" imgH="203200" progId="Equation.3">
                    <p:embed/>
                  </p:oleObj>
                </mc:Choice>
                <mc:Fallback>
                  <p:oleObj name="公式" r:id="rId15" imgW="1054100" imgH="203200" progId="Equation.3">
                    <p:embed/>
                    <p:pic>
                      <p:nvPicPr>
                        <p:cNvPr id="15"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06605" y="4328048"/>
                          <a:ext cx="26717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7"/>
            <p:cNvGraphicFramePr>
              <a:graphicFrameLocks noChangeAspect="1"/>
            </p:cNvGraphicFramePr>
            <p:nvPr/>
          </p:nvGraphicFramePr>
          <p:xfrm>
            <a:off x="6639044" y="4350534"/>
            <a:ext cx="1676400" cy="457200"/>
          </p:xfrm>
          <a:graphic>
            <a:graphicData uri="http://schemas.openxmlformats.org/presentationml/2006/ole">
              <mc:AlternateContent xmlns:mc="http://schemas.openxmlformats.org/markup-compatibility/2006">
                <mc:Choice xmlns:v="urn:schemas-microsoft-com:vml" Requires="v">
                  <p:oleObj name="公式" r:id="rId17" imgW="838200" imgH="228600" progId="Equation.3">
                    <p:embed/>
                  </p:oleObj>
                </mc:Choice>
                <mc:Fallback>
                  <p:oleObj name="公式" r:id="rId17" imgW="838200" imgH="228600" progId="Equation.3">
                    <p:embed/>
                    <p:pic>
                      <p:nvPicPr>
                        <p:cNvPr id="16"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39044" y="4350534"/>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8"/>
            <p:cNvGraphicFramePr>
              <a:graphicFrameLocks noChangeAspect="1"/>
            </p:cNvGraphicFramePr>
            <p:nvPr/>
          </p:nvGraphicFramePr>
          <p:xfrm>
            <a:off x="6533728" y="4761435"/>
            <a:ext cx="4964112" cy="1068387"/>
          </p:xfrm>
          <a:graphic>
            <a:graphicData uri="http://schemas.openxmlformats.org/presentationml/2006/ole">
              <mc:AlternateContent xmlns:mc="http://schemas.openxmlformats.org/markup-compatibility/2006">
                <mc:Choice xmlns:v="urn:schemas-microsoft-com:vml" Requires="v">
                  <p:oleObj name="公式" r:id="rId19" imgW="2654300" imgH="571500" progId="Equation.3">
                    <p:embed/>
                  </p:oleObj>
                </mc:Choice>
                <mc:Fallback>
                  <p:oleObj name="公式" r:id="rId19" imgW="2654300" imgH="571500" progId="Equation.3">
                    <p:embed/>
                    <p:pic>
                      <p:nvPicPr>
                        <p:cNvPr id="17"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33728" y="4761435"/>
                          <a:ext cx="4964112"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 name="Object 9"/>
          <p:cNvGraphicFramePr>
            <a:graphicFrameLocks noChangeAspect="1"/>
          </p:cNvGraphicFramePr>
          <p:nvPr/>
        </p:nvGraphicFramePr>
        <p:xfrm>
          <a:off x="2422485" y="4055383"/>
          <a:ext cx="3490732" cy="1004507"/>
        </p:xfrm>
        <a:graphic>
          <a:graphicData uri="http://schemas.openxmlformats.org/presentationml/2006/ole">
            <mc:AlternateContent xmlns:mc="http://schemas.openxmlformats.org/markup-compatibility/2006">
              <mc:Choice xmlns:v="urn:schemas-microsoft-com:vml" Requires="v">
                <p:oleObj name="公式" r:id="rId21" imgW="1713756" imgH="495085" progId="Equation.3">
                  <p:embed/>
                </p:oleObj>
              </mc:Choice>
              <mc:Fallback>
                <p:oleObj name="公式" r:id="rId21" imgW="1713756" imgH="495085" progId="Equation.3">
                  <p:embed/>
                  <p:pic>
                    <p:nvPicPr>
                      <p:cNvPr id="18"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2485" y="4055383"/>
                        <a:ext cx="3490732" cy="1004507"/>
                      </a:xfrm>
                      <a:prstGeom prst="rect">
                        <a:avLst/>
                      </a:prstGeom>
                      <a:noFill/>
                      <a:ln>
                        <a:noFill/>
                      </a:ln>
                    </p:spPr>
                  </p:pic>
                </p:oleObj>
              </mc:Fallback>
            </mc:AlternateContent>
          </a:graphicData>
        </a:graphic>
      </p:graphicFrame>
      <p:graphicFrame>
        <p:nvGraphicFramePr>
          <p:cNvPr id="7" name="Object 10"/>
          <p:cNvGraphicFramePr>
            <a:graphicFrameLocks noChangeAspect="1"/>
          </p:cNvGraphicFramePr>
          <p:nvPr/>
        </p:nvGraphicFramePr>
        <p:xfrm>
          <a:off x="7327183" y="3186138"/>
          <a:ext cx="3670300" cy="639762"/>
        </p:xfrm>
        <a:graphic>
          <a:graphicData uri="http://schemas.openxmlformats.org/presentationml/2006/ole">
            <mc:AlternateContent xmlns:mc="http://schemas.openxmlformats.org/markup-compatibility/2006">
              <mc:Choice xmlns:v="urn:schemas-microsoft-com:vml" Requires="v">
                <p:oleObj name="公式" r:id="rId23" imgW="1447172" imgH="253890" progId="Equation.3">
                  <p:embed/>
                </p:oleObj>
              </mc:Choice>
              <mc:Fallback>
                <p:oleObj name="公式" r:id="rId23" imgW="1447172" imgH="253890" progId="Equation.3">
                  <p:embed/>
                  <p:pic>
                    <p:nvPicPr>
                      <p:cNvPr id="7" name="Object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27183" y="3186138"/>
                        <a:ext cx="36703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
          <p:cNvGraphicFramePr>
            <a:graphicFrameLocks noChangeAspect="1"/>
          </p:cNvGraphicFramePr>
          <p:nvPr/>
        </p:nvGraphicFramePr>
        <p:xfrm>
          <a:off x="7984044" y="3963952"/>
          <a:ext cx="1820863" cy="839788"/>
        </p:xfrm>
        <a:graphic>
          <a:graphicData uri="http://schemas.openxmlformats.org/presentationml/2006/ole">
            <mc:AlternateContent xmlns:mc="http://schemas.openxmlformats.org/markup-compatibility/2006">
              <mc:Choice xmlns:v="urn:schemas-microsoft-com:vml" Requires="v">
                <p:oleObj name="公式" r:id="rId25" imgW="875920" imgH="406224" progId="Equation.3">
                  <p:embed/>
                </p:oleObj>
              </mc:Choice>
              <mc:Fallback>
                <p:oleObj name="公式" r:id="rId25" imgW="875920" imgH="406224" progId="Equation.3">
                  <p:embed/>
                  <p:pic>
                    <p:nvPicPr>
                      <p:cNvPr id="8" name="Object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84044" y="3963952"/>
                        <a:ext cx="1820863"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2"/>
          <p:cNvGraphicFramePr>
            <a:graphicFrameLocks noChangeAspect="1"/>
          </p:cNvGraphicFramePr>
          <p:nvPr/>
        </p:nvGraphicFramePr>
        <p:xfrm>
          <a:off x="10302678" y="4055383"/>
          <a:ext cx="1273175" cy="519113"/>
        </p:xfrm>
        <a:graphic>
          <a:graphicData uri="http://schemas.openxmlformats.org/presentationml/2006/ole">
            <mc:AlternateContent xmlns:mc="http://schemas.openxmlformats.org/markup-compatibility/2006">
              <mc:Choice xmlns:v="urn:schemas-microsoft-com:vml" Requires="v">
                <p:oleObj name="公式" r:id="rId27" imgW="494870" imgH="203024" progId="Equation.3">
                  <p:embed/>
                </p:oleObj>
              </mc:Choice>
              <mc:Fallback>
                <p:oleObj name="公式" r:id="rId27" imgW="494870" imgH="203024" progId="Equation.3">
                  <p:embed/>
                  <p:pic>
                    <p:nvPicPr>
                      <p:cNvPr id="19" name="Object 1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302678" y="4055383"/>
                        <a:ext cx="1273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3"/>
          <p:cNvGraphicFramePr>
            <a:graphicFrameLocks noChangeAspect="1"/>
          </p:cNvGraphicFramePr>
          <p:nvPr/>
        </p:nvGraphicFramePr>
        <p:xfrm>
          <a:off x="8006796" y="4941793"/>
          <a:ext cx="3795713" cy="1027113"/>
        </p:xfrm>
        <a:graphic>
          <a:graphicData uri="http://schemas.openxmlformats.org/presentationml/2006/ole">
            <mc:AlternateContent xmlns:mc="http://schemas.openxmlformats.org/markup-compatibility/2006">
              <mc:Choice xmlns:v="urn:schemas-microsoft-com:vml" Requires="v">
                <p:oleObj name="公式" r:id="rId29" imgW="1637589" imgH="444307" progId="Equation.3">
                  <p:embed/>
                </p:oleObj>
              </mc:Choice>
              <mc:Fallback>
                <p:oleObj name="公式" r:id="rId29" imgW="1637589" imgH="444307" progId="Equation.3">
                  <p:embed/>
                  <p:pic>
                    <p:nvPicPr>
                      <p:cNvPr id="21" name="Object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06796" y="4941793"/>
                        <a:ext cx="3795713"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838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out)">
                                      <p:cBhvr>
                                        <p:cTn id="13" dur="500"/>
                                        <p:tgtEl>
                                          <p:spTgt spid="12"/>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out)">
                                      <p:cBhvr>
                                        <p:cTn id="18" dur="500"/>
                                        <p:tgtEl>
                                          <p:spTgt spid="13"/>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ox(out)">
                                      <p:cBhvr>
                                        <p:cTn id="23" dur="500"/>
                                        <p:tgtEl>
                                          <p:spTgt spid="14"/>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out)">
                                      <p:cBhvr>
                                        <p:cTn id="28" dur="500"/>
                                        <p:tgtEl>
                                          <p:spTgt spid="18"/>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out)">
                                      <p:cBhvr>
                                        <p:cTn id="33" dur="500"/>
                                        <p:tgtEl>
                                          <p:spTgt spid="7"/>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ox(out)">
                                      <p:cBhvr>
                                        <p:cTn id="38" dur="500"/>
                                        <p:tgtEl>
                                          <p:spTgt spid="8"/>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ox(out)">
                                      <p:cBhvr>
                                        <p:cTn id="43" dur="500"/>
                                        <p:tgtEl>
                                          <p:spTgt spid="19"/>
                                        </p:tgtEl>
                                      </p:cBhvr>
                                    </p:animEffect>
                                  </p:childTnLst>
                                  <p:subTnLst>
                                    <p:audio>
                                      <p:cMediaNode>
                                        <p:cTn display="0" masterRel="sameClick">
                                          <p:stCondLst>
                                            <p:cond evt="begin" delay="0">
                                              <p:tn val="41"/>
                                            </p:cond>
                                          </p:stCondLst>
                                          <p:endCondLst>
                                            <p:cond evt="onStopAudio" delay="0">
                                              <p:tgtEl>
                                                <p:sldTgt/>
                                              </p:tgtEl>
                                            </p:cond>
                                          </p:endCondLst>
                                        </p:cTn>
                                        <p:tgtEl>
                                          <p:sndTgt r:embed="rId2" name="CAMERA.WAV"/>
                                        </p:tgtEl>
                                      </p:cMediaNode>
                                    </p:audio>
                                  </p:sub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ox(out)">
                                      <p:cBhvr>
                                        <p:cTn id="48" dur="500"/>
                                        <p:tgtEl>
                                          <p:spTgt spid="21"/>
                                        </p:tgtEl>
                                      </p:cBhvr>
                                    </p:animEffect>
                                  </p:childTnLst>
                                  <p:subTnLst>
                                    <p:audio>
                                      <p:cMediaNode>
                                        <p:cTn display="0" masterRel="sameClick">
                                          <p:stCondLst>
                                            <p:cond evt="begin" delay="0">
                                              <p:tn val="46"/>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0BB78C-07AC-C65A-09F5-597E3501FA01}"/>
              </a:ext>
            </a:extLst>
          </p:cNvPr>
          <p:cNvSpPr>
            <a:spLocks noGrp="1"/>
          </p:cNvSpPr>
          <p:nvPr>
            <p:ph idx="4294967295"/>
          </p:nvPr>
        </p:nvSpPr>
        <p:spPr>
          <a:xfrm>
            <a:off x="98112" y="1127794"/>
            <a:ext cx="6208643" cy="1005039"/>
          </a:xfrm>
          <a:prstGeom prst="rect">
            <a:avLst/>
          </a:prstGeom>
        </p:spPr>
        <p:txBody>
          <a:bodyPr>
            <a:normAutofit fontScale="85000" lnSpcReduction="20000"/>
          </a:bodyPr>
          <a:lstStyle/>
          <a:p>
            <a:pPr marL="0" indent="0">
              <a:buNone/>
            </a:pPr>
            <a:r>
              <a:rPr lang="zh-CN" altLang="en-US" sz="1400" dirty="0"/>
              <a:t>抛体运动中：</a:t>
            </a:r>
            <a:endParaRPr lang="en-US" altLang="zh-CN" sz="1400" dirty="0"/>
          </a:p>
          <a:p>
            <a:pPr marL="0" indent="0">
              <a:lnSpc>
                <a:spcPct val="170000"/>
              </a:lnSpc>
              <a:buNone/>
            </a:pPr>
            <a:r>
              <a:rPr lang="en-US" altLang="zh-CN" sz="1400" dirty="0"/>
              <a:t>	</a:t>
            </a:r>
            <a:r>
              <a:rPr lang="zh-CN" altLang="en-US" sz="1400" dirty="0"/>
              <a:t>加速度为</a:t>
            </a:r>
            <a:r>
              <a:rPr lang="en-US" altLang="zh-CN" sz="1400" dirty="0"/>
              <a:t>g</a:t>
            </a:r>
            <a:r>
              <a:rPr lang="zh-CN" altLang="en-US" sz="1400" dirty="0"/>
              <a:t>，</a:t>
            </a:r>
            <a:r>
              <a:rPr lang="en-US" altLang="zh-CN" sz="1400" dirty="0"/>
              <a:t>g</a:t>
            </a:r>
            <a:r>
              <a:rPr lang="zh-CN" altLang="en-US" sz="1400" dirty="0"/>
              <a:t>向垂直、平行于速度方向分解，得到切向和法向加速度</a:t>
            </a:r>
            <a:endParaRPr lang="en-US" altLang="zh-CN" sz="1400" dirty="0"/>
          </a:p>
          <a:p>
            <a:pPr marL="0" indent="0">
              <a:lnSpc>
                <a:spcPct val="170000"/>
              </a:lnSpc>
              <a:buNone/>
            </a:pPr>
            <a:r>
              <a:rPr lang="en-US" altLang="zh-CN" sz="1400" dirty="0"/>
              <a:t>	</a:t>
            </a:r>
            <a:r>
              <a:rPr lang="zh-CN" altLang="en-US" sz="1400" dirty="0"/>
              <a:t>抛体运动也有三维的。</a:t>
            </a:r>
            <a:endParaRPr lang="en-US" altLang="zh-CN" sz="1400" dirty="0"/>
          </a:p>
        </p:txBody>
      </p:sp>
      <p:sp>
        <p:nvSpPr>
          <p:cNvPr id="4" name="灯片编号占位符 3">
            <a:extLst>
              <a:ext uri="{FF2B5EF4-FFF2-40B4-BE49-F238E27FC236}">
                <a16:creationId xmlns:a16="http://schemas.microsoft.com/office/drawing/2014/main" id="{8431190F-3D5A-1D22-6BD1-A792F469FF86}"/>
              </a:ext>
            </a:extLst>
          </p:cNvPr>
          <p:cNvSpPr>
            <a:spLocks noGrp="1"/>
          </p:cNvSpPr>
          <p:nvPr>
            <p:ph type="sldNum" sz="quarter" idx="12"/>
          </p:nvPr>
        </p:nvSpPr>
        <p:spPr/>
        <p:txBody>
          <a:bodyPr/>
          <a:lstStyle/>
          <a:p>
            <a:fld id="{2A0F8DBD-8DF3-48AE-BC97-D53FBB1B7C16}" type="slidenum">
              <a:rPr lang="en-US" smtClean="0"/>
              <a:pPr/>
              <a:t>11</a:t>
            </a:fld>
            <a:endParaRPr lang="en-US" dirty="0"/>
          </a:p>
        </p:txBody>
      </p:sp>
      <p:pic>
        <p:nvPicPr>
          <p:cNvPr id="6" name="图片 5">
            <a:extLst>
              <a:ext uri="{FF2B5EF4-FFF2-40B4-BE49-F238E27FC236}">
                <a16:creationId xmlns:a16="http://schemas.microsoft.com/office/drawing/2014/main" id="{127F707C-7960-CC23-3FC5-7D91515AD6A9}"/>
              </a:ext>
            </a:extLst>
          </p:cNvPr>
          <p:cNvPicPr>
            <a:picLocks noChangeAspect="1"/>
          </p:cNvPicPr>
          <p:nvPr/>
        </p:nvPicPr>
        <p:blipFill>
          <a:blip r:embed="rId2"/>
          <a:stretch>
            <a:fillRect/>
          </a:stretch>
        </p:blipFill>
        <p:spPr>
          <a:xfrm>
            <a:off x="6096000" y="976155"/>
            <a:ext cx="2488551" cy="1765620"/>
          </a:xfrm>
          <a:prstGeom prst="rect">
            <a:avLst/>
          </a:prstGeom>
        </p:spPr>
      </p:pic>
      <p:pic>
        <p:nvPicPr>
          <p:cNvPr id="8" name="图片 7">
            <a:extLst>
              <a:ext uri="{FF2B5EF4-FFF2-40B4-BE49-F238E27FC236}">
                <a16:creationId xmlns:a16="http://schemas.microsoft.com/office/drawing/2014/main" id="{92B28761-9764-5868-F1C4-FF8C4B61038B}"/>
              </a:ext>
            </a:extLst>
          </p:cNvPr>
          <p:cNvPicPr>
            <a:picLocks noChangeAspect="1"/>
          </p:cNvPicPr>
          <p:nvPr/>
        </p:nvPicPr>
        <p:blipFill>
          <a:blip r:embed="rId3"/>
          <a:stretch>
            <a:fillRect/>
          </a:stretch>
        </p:blipFill>
        <p:spPr>
          <a:xfrm>
            <a:off x="421511" y="2893167"/>
            <a:ext cx="6981245" cy="608941"/>
          </a:xfrm>
          <a:prstGeom prst="rect">
            <a:avLst/>
          </a:prstGeom>
        </p:spPr>
      </p:pic>
      <p:pic>
        <p:nvPicPr>
          <p:cNvPr id="10" name="图片 9">
            <a:extLst>
              <a:ext uri="{FF2B5EF4-FFF2-40B4-BE49-F238E27FC236}">
                <a16:creationId xmlns:a16="http://schemas.microsoft.com/office/drawing/2014/main" id="{39184CC5-CC10-D78E-F52F-ED8DD3F35710}"/>
              </a:ext>
            </a:extLst>
          </p:cNvPr>
          <p:cNvPicPr>
            <a:picLocks noChangeAspect="1"/>
          </p:cNvPicPr>
          <p:nvPr/>
        </p:nvPicPr>
        <p:blipFill>
          <a:blip r:embed="rId4"/>
          <a:stretch>
            <a:fillRect/>
          </a:stretch>
        </p:blipFill>
        <p:spPr>
          <a:xfrm>
            <a:off x="281733" y="3940008"/>
            <a:ext cx="3026217" cy="2663963"/>
          </a:xfrm>
          <a:prstGeom prst="rect">
            <a:avLst/>
          </a:prstGeom>
        </p:spPr>
      </p:pic>
      <p:pic>
        <p:nvPicPr>
          <p:cNvPr id="7" name="图片 6">
            <a:extLst>
              <a:ext uri="{FF2B5EF4-FFF2-40B4-BE49-F238E27FC236}">
                <a16:creationId xmlns:a16="http://schemas.microsoft.com/office/drawing/2014/main" id="{A003D8A9-7871-3501-8366-6B8E8965D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6094" y="3461711"/>
            <a:ext cx="4528108" cy="3192510"/>
          </a:xfrm>
          <a:prstGeom prst="rect">
            <a:avLst/>
          </a:prstGeom>
        </p:spPr>
      </p:pic>
      <p:pic>
        <p:nvPicPr>
          <p:cNvPr id="11" name="图片 10">
            <a:extLst>
              <a:ext uri="{FF2B5EF4-FFF2-40B4-BE49-F238E27FC236}">
                <a16:creationId xmlns:a16="http://schemas.microsoft.com/office/drawing/2014/main" id="{CE45B941-55C3-8BDB-E98F-53AAB78E879F}"/>
              </a:ext>
            </a:extLst>
          </p:cNvPr>
          <p:cNvPicPr>
            <a:picLocks noChangeAspect="1"/>
          </p:cNvPicPr>
          <p:nvPr/>
        </p:nvPicPr>
        <p:blipFill>
          <a:blip r:embed="rId6"/>
          <a:stretch>
            <a:fillRect/>
          </a:stretch>
        </p:blipFill>
        <p:spPr>
          <a:xfrm>
            <a:off x="4060545" y="3964833"/>
            <a:ext cx="2203209" cy="2391517"/>
          </a:xfrm>
          <a:prstGeom prst="rect">
            <a:avLst/>
          </a:prstGeom>
        </p:spPr>
      </p:pic>
    </p:spTree>
    <p:extLst>
      <p:ext uri="{BB962C8B-B14F-4D97-AF65-F5344CB8AC3E}">
        <p14:creationId xmlns:p14="http://schemas.microsoft.com/office/powerpoint/2010/main" val="180358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CB3A229-3D58-13EE-9B79-F534F8897B46}"/>
              </a:ext>
            </a:extLst>
          </p:cNvPr>
          <p:cNvSpPr>
            <a:spLocks noGrp="1"/>
          </p:cNvSpPr>
          <p:nvPr>
            <p:ph type="sldNum" sz="quarter" idx="12"/>
          </p:nvPr>
        </p:nvSpPr>
        <p:spPr/>
        <p:txBody>
          <a:bodyPr/>
          <a:lstStyle/>
          <a:p>
            <a:fld id="{2A0F8DBD-8DF3-48AE-BC97-D53FBB1B7C16}" type="slidenum">
              <a:rPr lang="en-US" smtClean="0"/>
              <a:pPr/>
              <a:t>12</a:t>
            </a:fld>
            <a:endParaRPr lang="en-US" dirty="0"/>
          </a:p>
        </p:txBody>
      </p:sp>
      <p:pic>
        <p:nvPicPr>
          <p:cNvPr id="6" name="图片 5">
            <a:extLst>
              <a:ext uri="{FF2B5EF4-FFF2-40B4-BE49-F238E27FC236}">
                <a16:creationId xmlns:a16="http://schemas.microsoft.com/office/drawing/2014/main" id="{A1E8E393-1CA0-1BCE-2503-9AF3B7F637C2}"/>
              </a:ext>
            </a:extLst>
          </p:cNvPr>
          <p:cNvPicPr>
            <a:picLocks noChangeAspect="1"/>
          </p:cNvPicPr>
          <p:nvPr/>
        </p:nvPicPr>
        <p:blipFill>
          <a:blip r:embed="rId2"/>
          <a:stretch>
            <a:fillRect/>
          </a:stretch>
        </p:blipFill>
        <p:spPr>
          <a:xfrm>
            <a:off x="421511" y="989624"/>
            <a:ext cx="4813231" cy="2439376"/>
          </a:xfrm>
          <a:prstGeom prst="rect">
            <a:avLst/>
          </a:prstGeom>
        </p:spPr>
      </p:pic>
      <p:pic>
        <p:nvPicPr>
          <p:cNvPr id="8" name="图片 7">
            <a:extLst>
              <a:ext uri="{FF2B5EF4-FFF2-40B4-BE49-F238E27FC236}">
                <a16:creationId xmlns:a16="http://schemas.microsoft.com/office/drawing/2014/main" id="{D9B743D4-B5E2-495A-8565-78B68166F012}"/>
              </a:ext>
            </a:extLst>
          </p:cNvPr>
          <p:cNvPicPr>
            <a:picLocks noChangeAspect="1"/>
          </p:cNvPicPr>
          <p:nvPr/>
        </p:nvPicPr>
        <p:blipFill>
          <a:blip r:embed="rId3"/>
          <a:stretch>
            <a:fillRect/>
          </a:stretch>
        </p:blipFill>
        <p:spPr>
          <a:xfrm>
            <a:off x="291548" y="3736681"/>
            <a:ext cx="5804452" cy="2326357"/>
          </a:xfrm>
          <a:prstGeom prst="rect">
            <a:avLst/>
          </a:prstGeom>
        </p:spPr>
      </p:pic>
      <p:sp>
        <p:nvSpPr>
          <p:cNvPr id="2" name="文本框 1">
            <a:extLst>
              <a:ext uri="{FF2B5EF4-FFF2-40B4-BE49-F238E27FC236}">
                <a16:creationId xmlns:a16="http://schemas.microsoft.com/office/drawing/2014/main" id="{4B7383E2-B5CB-B53B-2C06-0ADE0F323B74}"/>
              </a:ext>
            </a:extLst>
          </p:cNvPr>
          <p:cNvSpPr txBox="1"/>
          <p:nvPr/>
        </p:nvSpPr>
        <p:spPr>
          <a:xfrm>
            <a:off x="421511" y="65837"/>
            <a:ext cx="4242816" cy="830997"/>
          </a:xfrm>
          <a:prstGeom prst="rect">
            <a:avLst/>
          </a:prstGeom>
          <a:noFill/>
        </p:spPr>
        <p:txBody>
          <a:bodyPr wrap="square" rtlCol="0">
            <a:spAutoFit/>
          </a:bodyPr>
          <a:lstStyle/>
          <a:p>
            <a:r>
              <a:rPr lang="zh-CN" altLang="en-US" sz="4800" dirty="0"/>
              <a:t>牵连速度</a:t>
            </a:r>
          </a:p>
        </p:txBody>
      </p:sp>
    </p:spTree>
    <p:extLst>
      <p:ext uri="{BB962C8B-B14F-4D97-AF65-F5344CB8AC3E}">
        <p14:creationId xmlns:p14="http://schemas.microsoft.com/office/powerpoint/2010/main" val="369212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D312271-0E6A-48DF-FABD-1892F9F366A9}"/>
              </a:ext>
            </a:extLst>
          </p:cNvPr>
          <p:cNvSpPr>
            <a:spLocks noGrp="1"/>
          </p:cNvSpPr>
          <p:nvPr>
            <p:ph type="sldNum" sz="quarter" idx="12"/>
          </p:nvPr>
        </p:nvSpPr>
        <p:spPr/>
        <p:txBody>
          <a:bodyPr/>
          <a:lstStyle/>
          <a:p>
            <a:fld id="{2A0F8DBD-8DF3-48AE-BC97-D53FBB1B7C16}" type="slidenum">
              <a:rPr lang="en-US" smtClean="0"/>
              <a:pPr/>
              <a:t>13</a:t>
            </a:fld>
            <a:endParaRPr lang="en-US" dirty="0"/>
          </a:p>
        </p:txBody>
      </p:sp>
      <p:pic>
        <p:nvPicPr>
          <p:cNvPr id="6" name="图片 5">
            <a:extLst>
              <a:ext uri="{FF2B5EF4-FFF2-40B4-BE49-F238E27FC236}">
                <a16:creationId xmlns:a16="http://schemas.microsoft.com/office/drawing/2014/main" id="{1193FAC0-086C-BA82-FC2B-703E1C5C47B1}"/>
              </a:ext>
            </a:extLst>
          </p:cNvPr>
          <p:cNvPicPr>
            <a:picLocks noChangeAspect="1"/>
          </p:cNvPicPr>
          <p:nvPr/>
        </p:nvPicPr>
        <p:blipFill>
          <a:blip r:embed="rId2"/>
          <a:stretch>
            <a:fillRect/>
          </a:stretch>
        </p:blipFill>
        <p:spPr>
          <a:xfrm>
            <a:off x="0" y="1293146"/>
            <a:ext cx="8641473" cy="4271707"/>
          </a:xfrm>
          <a:prstGeom prst="rect">
            <a:avLst/>
          </a:prstGeom>
        </p:spPr>
      </p:pic>
      <p:sp>
        <p:nvSpPr>
          <p:cNvPr id="7" name="矩形 6">
            <a:extLst>
              <a:ext uri="{FF2B5EF4-FFF2-40B4-BE49-F238E27FC236}">
                <a16:creationId xmlns:a16="http://schemas.microsoft.com/office/drawing/2014/main" id="{5BFA6933-BD50-AE01-EF65-60C1A446E49C}"/>
              </a:ext>
            </a:extLst>
          </p:cNvPr>
          <p:cNvSpPr/>
          <p:nvPr/>
        </p:nvSpPr>
        <p:spPr>
          <a:xfrm>
            <a:off x="841248" y="4601261"/>
            <a:ext cx="694944" cy="10168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B32D51A-2018-2127-E149-839F04581E66}"/>
              </a:ext>
            </a:extLst>
          </p:cNvPr>
          <p:cNvSpPr txBox="1">
            <a:spLocks/>
          </p:cNvSpPr>
          <p:nvPr/>
        </p:nvSpPr>
        <p:spPr>
          <a:xfrm>
            <a:off x="359168" y="178956"/>
            <a:ext cx="1407289" cy="680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例题</a:t>
            </a:r>
            <a:endParaRPr lang="zh-CN" altLang="en-US" dirty="0"/>
          </a:p>
        </p:txBody>
      </p:sp>
    </p:spTree>
    <p:extLst>
      <p:ext uri="{BB962C8B-B14F-4D97-AF65-F5344CB8AC3E}">
        <p14:creationId xmlns:p14="http://schemas.microsoft.com/office/powerpoint/2010/main" val="184055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4273BAC-5B55-4108-F7D3-254B18AAD31B}"/>
              </a:ext>
            </a:extLst>
          </p:cNvPr>
          <p:cNvSpPr>
            <a:spLocks noGrp="1"/>
          </p:cNvSpPr>
          <p:nvPr>
            <p:ph type="sldNum" sz="quarter" idx="12"/>
          </p:nvPr>
        </p:nvSpPr>
        <p:spPr/>
        <p:txBody>
          <a:bodyPr/>
          <a:lstStyle/>
          <a:p>
            <a:fld id="{2A0F8DBD-8DF3-48AE-BC97-D53FBB1B7C16}" type="slidenum">
              <a:rPr lang="en-US" smtClean="0"/>
              <a:pPr/>
              <a:t>14</a:t>
            </a:fld>
            <a:endParaRPr lang="en-US" dirty="0"/>
          </a:p>
        </p:txBody>
      </p:sp>
      <p:pic>
        <p:nvPicPr>
          <p:cNvPr id="6" name="图片 5">
            <a:extLst>
              <a:ext uri="{FF2B5EF4-FFF2-40B4-BE49-F238E27FC236}">
                <a16:creationId xmlns:a16="http://schemas.microsoft.com/office/drawing/2014/main" id="{BF6D656A-511A-332B-BE17-A848AD623ADC}"/>
              </a:ext>
            </a:extLst>
          </p:cNvPr>
          <p:cNvPicPr>
            <a:picLocks noChangeAspect="1"/>
          </p:cNvPicPr>
          <p:nvPr/>
        </p:nvPicPr>
        <p:blipFill>
          <a:blip r:embed="rId2"/>
          <a:stretch>
            <a:fillRect/>
          </a:stretch>
        </p:blipFill>
        <p:spPr>
          <a:xfrm>
            <a:off x="424600" y="977575"/>
            <a:ext cx="10241280" cy="5137021"/>
          </a:xfrm>
          <a:prstGeom prst="rect">
            <a:avLst/>
          </a:prstGeom>
        </p:spPr>
      </p:pic>
      <p:sp>
        <p:nvSpPr>
          <p:cNvPr id="8" name="文本框 7">
            <a:extLst>
              <a:ext uri="{FF2B5EF4-FFF2-40B4-BE49-F238E27FC236}">
                <a16:creationId xmlns:a16="http://schemas.microsoft.com/office/drawing/2014/main" id="{7E0A9FAA-8D9D-563A-3393-BC7F2A3E49DC}"/>
              </a:ext>
            </a:extLst>
          </p:cNvPr>
          <p:cNvSpPr txBox="1"/>
          <p:nvPr/>
        </p:nvSpPr>
        <p:spPr>
          <a:xfrm>
            <a:off x="2333549" y="3730752"/>
            <a:ext cx="1916583" cy="369332"/>
          </a:xfrm>
          <a:prstGeom prst="rect">
            <a:avLst/>
          </a:prstGeom>
          <a:noFill/>
        </p:spPr>
        <p:txBody>
          <a:bodyPr wrap="square" rtlCol="0">
            <a:spAutoFit/>
          </a:bodyPr>
          <a:lstStyle/>
          <a:p>
            <a:r>
              <a:rPr lang="zh-CN" altLang="en-US" dirty="0">
                <a:solidFill>
                  <a:srgbClr val="FF0000"/>
                </a:solidFill>
              </a:rPr>
              <a:t>绳子不可伸长</a:t>
            </a:r>
          </a:p>
        </p:txBody>
      </p:sp>
      <p:sp>
        <p:nvSpPr>
          <p:cNvPr id="9" name="文本框 8">
            <a:extLst>
              <a:ext uri="{FF2B5EF4-FFF2-40B4-BE49-F238E27FC236}">
                <a16:creationId xmlns:a16="http://schemas.microsoft.com/office/drawing/2014/main" id="{D0FCD319-CEBF-F039-99AD-A67150886246}"/>
              </a:ext>
            </a:extLst>
          </p:cNvPr>
          <p:cNvSpPr txBox="1"/>
          <p:nvPr/>
        </p:nvSpPr>
        <p:spPr>
          <a:xfrm>
            <a:off x="5216056" y="3361420"/>
            <a:ext cx="2927299" cy="369332"/>
          </a:xfrm>
          <a:prstGeom prst="rect">
            <a:avLst/>
          </a:prstGeom>
          <a:noFill/>
        </p:spPr>
        <p:txBody>
          <a:bodyPr wrap="square" rtlCol="0">
            <a:spAutoFit/>
          </a:bodyPr>
          <a:lstStyle/>
          <a:p>
            <a:r>
              <a:rPr lang="zh-CN" altLang="en-US" dirty="0">
                <a:solidFill>
                  <a:srgbClr val="FF0000"/>
                </a:solidFill>
              </a:rPr>
              <a:t>矢量加，需朝</a:t>
            </a:r>
            <a:r>
              <a:rPr lang="en-US" altLang="zh-CN" dirty="0">
                <a:solidFill>
                  <a:srgbClr val="FF0000"/>
                </a:solidFill>
              </a:rPr>
              <a:t>x</a:t>
            </a:r>
            <a:r>
              <a:rPr lang="zh-CN" altLang="en-US" dirty="0">
                <a:solidFill>
                  <a:srgbClr val="FF0000"/>
                </a:solidFill>
              </a:rPr>
              <a:t>、</a:t>
            </a:r>
            <a:r>
              <a:rPr lang="en-US" altLang="zh-CN" dirty="0">
                <a:solidFill>
                  <a:srgbClr val="FF0000"/>
                </a:solidFill>
              </a:rPr>
              <a:t>y</a:t>
            </a:r>
            <a:r>
              <a:rPr lang="zh-CN" altLang="en-US" dirty="0">
                <a:solidFill>
                  <a:srgbClr val="FF0000"/>
                </a:solidFill>
              </a:rPr>
              <a:t>方向分解</a:t>
            </a:r>
          </a:p>
        </p:txBody>
      </p:sp>
      <p:sp>
        <p:nvSpPr>
          <p:cNvPr id="2" name="标题 1">
            <a:extLst>
              <a:ext uri="{FF2B5EF4-FFF2-40B4-BE49-F238E27FC236}">
                <a16:creationId xmlns:a16="http://schemas.microsoft.com/office/drawing/2014/main" id="{B314826E-7099-68D6-BFA6-4581A69D6CA5}"/>
              </a:ext>
            </a:extLst>
          </p:cNvPr>
          <p:cNvSpPr txBox="1">
            <a:spLocks/>
          </p:cNvSpPr>
          <p:nvPr/>
        </p:nvSpPr>
        <p:spPr>
          <a:xfrm>
            <a:off x="359168" y="178956"/>
            <a:ext cx="1407289" cy="680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例题</a:t>
            </a:r>
            <a:endParaRPr lang="zh-CN" altLang="en-US" dirty="0"/>
          </a:p>
        </p:txBody>
      </p:sp>
    </p:spTree>
    <p:extLst>
      <p:ext uri="{BB962C8B-B14F-4D97-AF65-F5344CB8AC3E}">
        <p14:creationId xmlns:p14="http://schemas.microsoft.com/office/powerpoint/2010/main" val="208768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700584-D03B-9195-9BC0-657A468E008B}"/>
              </a:ext>
            </a:extLst>
          </p:cNvPr>
          <p:cNvSpPr>
            <a:spLocks noGrp="1"/>
          </p:cNvSpPr>
          <p:nvPr>
            <p:ph type="sldNum" sz="quarter" idx="12"/>
          </p:nvPr>
        </p:nvSpPr>
        <p:spPr/>
        <p:txBody>
          <a:bodyPr/>
          <a:lstStyle/>
          <a:p>
            <a:fld id="{2A0F8DBD-8DF3-48AE-BC97-D53FBB1B7C16}" type="slidenum">
              <a:rPr lang="en-US" smtClean="0"/>
              <a:pPr/>
              <a:t>15</a:t>
            </a:fld>
            <a:endParaRPr lang="en-US" dirty="0"/>
          </a:p>
        </p:txBody>
      </p:sp>
      <p:sp>
        <p:nvSpPr>
          <p:cNvPr id="4" name="文本框 3">
            <a:extLst>
              <a:ext uri="{FF2B5EF4-FFF2-40B4-BE49-F238E27FC236}">
                <a16:creationId xmlns:a16="http://schemas.microsoft.com/office/drawing/2014/main" id="{A97E4E82-7075-2525-7D2A-D1033FA07300}"/>
              </a:ext>
            </a:extLst>
          </p:cNvPr>
          <p:cNvSpPr txBox="1"/>
          <p:nvPr/>
        </p:nvSpPr>
        <p:spPr>
          <a:xfrm>
            <a:off x="162764" y="1081842"/>
            <a:ext cx="7189012" cy="923330"/>
          </a:xfrm>
          <a:prstGeom prst="rect">
            <a:avLst/>
          </a:prstGeom>
          <a:noFill/>
        </p:spPr>
        <p:txBody>
          <a:bodyPr wrap="square">
            <a:spAutoFit/>
          </a:bodyPr>
          <a:lstStyle/>
          <a:p>
            <a:pPr algn="r"/>
            <a:r>
              <a:rPr lang="zh-CN" altLang="en-US" b="0" i="0" dirty="0">
                <a:effectLst/>
                <a:latin typeface="Times New Roman" panose="02020603050405020304" pitchFamily="18" charset="0"/>
              </a:rPr>
              <a:t>四个与参考系无关的绝对量</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空间间隔、时间间隔、质量、相互作用力</a:t>
            </a:r>
            <a:br>
              <a:rPr lang="zh-CN" altLang="en-US" dirty="0"/>
            </a:b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牛顿绝对时空观</a:t>
            </a:r>
            <a:endParaRPr lang="en-US" altLang="zh-CN" b="0" i="0" dirty="0">
              <a:effectLst/>
              <a:latin typeface="Times New Roman" panose="02020603050405020304" pitchFamily="18" charset="0"/>
            </a:endParaRPr>
          </a:p>
          <a:p>
            <a:r>
              <a:rPr lang="zh-CN" altLang="en-US" dirty="0">
                <a:latin typeface="Times New Roman" panose="02020603050405020304" pitchFamily="18" charset="0"/>
              </a:rPr>
              <a:t>即：</a:t>
            </a:r>
            <a:r>
              <a:rPr lang="zh-CN" altLang="en-US" b="0" i="0" dirty="0">
                <a:effectLst/>
                <a:latin typeface="Times New Roman" panose="02020603050405020304" pitchFamily="18" charset="0"/>
              </a:rPr>
              <a:t>时间和空间是与运动和物质的存在无关的</a:t>
            </a:r>
            <a:endParaRPr lang="zh-CN" altLang="en-US" dirty="0"/>
          </a:p>
        </p:txBody>
      </p:sp>
      <p:pic>
        <p:nvPicPr>
          <p:cNvPr id="6" name="图片 5">
            <a:extLst>
              <a:ext uri="{FF2B5EF4-FFF2-40B4-BE49-F238E27FC236}">
                <a16:creationId xmlns:a16="http://schemas.microsoft.com/office/drawing/2014/main" id="{506E725D-CC5A-990A-2B8B-1EE4DB7CCFC3}"/>
              </a:ext>
            </a:extLst>
          </p:cNvPr>
          <p:cNvPicPr>
            <a:picLocks noChangeAspect="1"/>
          </p:cNvPicPr>
          <p:nvPr/>
        </p:nvPicPr>
        <p:blipFill>
          <a:blip r:embed="rId2"/>
          <a:stretch>
            <a:fillRect/>
          </a:stretch>
        </p:blipFill>
        <p:spPr>
          <a:xfrm>
            <a:off x="257863" y="2163096"/>
            <a:ext cx="4987136" cy="3106304"/>
          </a:xfrm>
          <a:prstGeom prst="rect">
            <a:avLst/>
          </a:prstGeom>
        </p:spPr>
      </p:pic>
      <p:pic>
        <p:nvPicPr>
          <p:cNvPr id="8" name="图片 7">
            <a:extLst>
              <a:ext uri="{FF2B5EF4-FFF2-40B4-BE49-F238E27FC236}">
                <a16:creationId xmlns:a16="http://schemas.microsoft.com/office/drawing/2014/main" id="{770346DC-F148-94A3-7544-DDDF5CCD5344}"/>
              </a:ext>
            </a:extLst>
          </p:cNvPr>
          <p:cNvPicPr>
            <a:picLocks noChangeAspect="1"/>
          </p:cNvPicPr>
          <p:nvPr/>
        </p:nvPicPr>
        <p:blipFill>
          <a:blip r:embed="rId3"/>
          <a:stretch>
            <a:fillRect/>
          </a:stretch>
        </p:blipFill>
        <p:spPr>
          <a:xfrm>
            <a:off x="7258811" y="2245157"/>
            <a:ext cx="4280120" cy="2952902"/>
          </a:xfrm>
          <a:prstGeom prst="rect">
            <a:avLst/>
          </a:prstGeom>
        </p:spPr>
      </p:pic>
    </p:spTree>
    <p:extLst>
      <p:ext uri="{BB962C8B-B14F-4D97-AF65-F5344CB8AC3E}">
        <p14:creationId xmlns:p14="http://schemas.microsoft.com/office/powerpoint/2010/main" val="18499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643133-296C-5938-8371-347748F27F18}"/>
              </a:ext>
            </a:extLst>
          </p:cNvPr>
          <p:cNvSpPr>
            <a:spLocks noGrp="1"/>
          </p:cNvSpPr>
          <p:nvPr>
            <p:ph type="sldNum" sz="quarter" idx="12"/>
          </p:nvPr>
        </p:nvSpPr>
        <p:spPr/>
        <p:txBody>
          <a:bodyPr/>
          <a:lstStyle/>
          <a:p>
            <a:fld id="{2A0F8DBD-8DF3-48AE-BC97-D53FBB1B7C16}" type="slidenum">
              <a:rPr lang="en-US" smtClean="0"/>
              <a:pPr/>
              <a:t>16</a:t>
            </a:fld>
            <a:endParaRPr lang="en-US" dirty="0"/>
          </a:p>
        </p:txBody>
      </p:sp>
      <p:pic>
        <p:nvPicPr>
          <p:cNvPr id="6" name="图片 5">
            <a:extLst>
              <a:ext uri="{FF2B5EF4-FFF2-40B4-BE49-F238E27FC236}">
                <a16:creationId xmlns:a16="http://schemas.microsoft.com/office/drawing/2014/main" id="{2D899D6D-B54A-F432-6F90-05C769911232}"/>
              </a:ext>
            </a:extLst>
          </p:cNvPr>
          <p:cNvPicPr>
            <a:picLocks noChangeAspect="1"/>
          </p:cNvPicPr>
          <p:nvPr/>
        </p:nvPicPr>
        <p:blipFill>
          <a:blip r:embed="rId2"/>
          <a:stretch>
            <a:fillRect/>
          </a:stretch>
        </p:blipFill>
        <p:spPr>
          <a:xfrm>
            <a:off x="420066" y="1110919"/>
            <a:ext cx="5783224" cy="2137382"/>
          </a:xfrm>
          <a:prstGeom prst="rect">
            <a:avLst/>
          </a:prstGeom>
        </p:spPr>
      </p:pic>
      <p:pic>
        <p:nvPicPr>
          <p:cNvPr id="8" name="图片 7">
            <a:extLst>
              <a:ext uri="{FF2B5EF4-FFF2-40B4-BE49-F238E27FC236}">
                <a16:creationId xmlns:a16="http://schemas.microsoft.com/office/drawing/2014/main" id="{F4922A27-26BF-15D9-5892-73B5E5B8E666}"/>
              </a:ext>
            </a:extLst>
          </p:cNvPr>
          <p:cNvPicPr>
            <a:picLocks noChangeAspect="1"/>
          </p:cNvPicPr>
          <p:nvPr/>
        </p:nvPicPr>
        <p:blipFill>
          <a:blip r:embed="rId3"/>
          <a:stretch>
            <a:fillRect/>
          </a:stretch>
        </p:blipFill>
        <p:spPr>
          <a:xfrm>
            <a:off x="420066" y="3407945"/>
            <a:ext cx="3155153" cy="2008224"/>
          </a:xfrm>
          <a:prstGeom prst="rect">
            <a:avLst/>
          </a:prstGeom>
        </p:spPr>
      </p:pic>
    </p:spTree>
    <p:extLst>
      <p:ext uri="{BB962C8B-B14F-4D97-AF65-F5344CB8AC3E}">
        <p14:creationId xmlns:p14="http://schemas.microsoft.com/office/powerpoint/2010/main" val="224261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618538-AD6A-4024-B9E3-A3FD5118B18E}"/>
              </a:ext>
            </a:extLst>
          </p:cNvPr>
          <p:cNvSpPr>
            <a:spLocks noGrp="1"/>
          </p:cNvSpPr>
          <p:nvPr>
            <p:ph type="sldNum" sz="quarter" idx="12"/>
          </p:nvPr>
        </p:nvSpPr>
        <p:spPr/>
        <p:txBody>
          <a:bodyPr/>
          <a:lstStyle/>
          <a:p>
            <a:fld id="{2A0F8DBD-8DF3-48AE-BC97-D53FBB1B7C16}" type="slidenum">
              <a:rPr lang="en-US" smtClean="0"/>
              <a:pPr/>
              <a:t>17</a:t>
            </a:fld>
            <a:endParaRPr lang="en-US" dirty="0"/>
          </a:p>
        </p:txBody>
      </p:sp>
      <p:pic>
        <p:nvPicPr>
          <p:cNvPr id="10" name="图片 9">
            <a:extLst>
              <a:ext uri="{FF2B5EF4-FFF2-40B4-BE49-F238E27FC236}">
                <a16:creationId xmlns:a16="http://schemas.microsoft.com/office/drawing/2014/main" id="{DB8D83CC-46E4-D9E4-B497-8CB2EA616093}"/>
              </a:ext>
            </a:extLst>
          </p:cNvPr>
          <p:cNvPicPr>
            <a:picLocks noChangeAspect="1"/>
          </p:cNvPicPr>
          <p:nvPr/>
        </p:nvPicPr>
        <p:blipFill>
          <a:blip r:embed="rId2"/>
          <a:stretch>
            <a:fillRect/>
          </a:stretch>
        </p:blipFill>
        <p:spPr>
          <a:xfrm>
            <a:off x="475467" y="1074397"/>
            <a:ext cx="2988732" cy="398497"/>
          </a:xfrm>
          <a:prstGeom prst="rect">
            <a:avLst/>
          </a:prstGeom>
        </p:spPr>
      </p:pic>
      <p:pic>
        <p:nvPicPr>
          <p:cNvPr id="12" name="图片 11">
            <a:extLst>
              <a:ext uri="{FF2B5EF4-FFF2-40B4-BE49-F238E27FC236}">
                <a16:creationId xmlns:a16="http://schemas.microsoft.com/office/drawing/2014/main" id="{5097673A-1F10-0D00-3ACB-8001581A926A}"/>
              </a:ext>
            </a:extLst>
          </p:cNvPr>
          <p:cNvPicPr>
            <a:picLocks noChangeAspect="1"/>
          </p:cNvPicPr>
          <p:nvPr/>
        </p:nvPicPr>
        <p:blipFill>
          <a:blip r:embed="rId3"/>
          <a:stretch>
            <a:fillRect/>
          </a:stretch>
        </p:blipFill>
        <p:spPr>
          <a:xfrm>
            <a:off x="361301" y="1570892"/>
            <a:ext cx="4633342" cy="1217520"/>
          </a:xfrm>
          <a:prstGeom prst="rect">
            <a:avLst/>
          </a:prstGeom>
        </p:spPr>
      </p:pic>
      <p:sp>
        <p:nvSpPr>
          <p:cNvPr id="3" name="文本框 2">
            <a:extLst>
              <a:ext uri="{FF2B5EF4-FFF2-40B4-BE49-F238E27FC236}">
                <a16:creationId xmlns:a16="http://schemas.microsoft.com/office/drawing/2014/main" id="{5C5B2FCC-D613-D420-1CC2-B800648E9CA8}"/>
              </a:ext>
            </a:extLst>
          </p:cNvPr>
          <p:cNvSpPr txBox="1"/>
          <p:nvPr/>
        </p:nvSpPr>
        <p:spPr>
          <a:xfrm>
            <a:off x="577901" y="77566"/>
            <a:ext cx="4016045" cy="707886"/>
          </a:xfrm>
          <a:prstGeom prst="rect">
            <a:avLst/>
          </a:prstGeom>
          <a:noFill/>
        </p:spPr>
        <p:txBody>
          <a:bodyPr wrap="square" rtlCol="0">
            <a:spAutoFit/>
          </a:bodyPr>
          <a:lstStyle/>
          <a:p>
            <a:r>
              <a:rPr lang="zh-CN" altLang="en-US" sz="4000" dirty="0"/>
              <a:t>万有引力</a:t>
            </a:r>
          </a:p>
        </p:txBody>
      </p:sp>
      <p:sp>
        <p:nvSpPr>
          <p:cNvPr id="5" name="文本框 4">
            <a:extLst>
              <a:ext uri="{FF2B5EF4-FFF2-40B4-BE49-F238E27FC236}">
                <a16:creationId xmlns:a16="http://schemas.microsoft.com/office/drawing/2014/main" id="{DFE8BF96-7474-D0DD-7435-CEA2448DD0C3}"/>
              </a:ext>
            </a:extLst>
          </p:cNvPr>
          <p:cNvSpPr txBox="1"/>
          <p:nvPr/>
        </p:nvSpPr>
        <p:spPr>
          <a:xfrm>
            <a:off x="5673605" y="1126418"/>
            <a:ext cx="5096866" cy="646331"/>
          </a:xfrm>
          <a:prstGeom prst="rect">
            <a:avLst/>
          </a:prstGeom>
          <a:noFill/>
        </p:spPr>
        <p:txBody>
          <a:bodyPr wrap="square">
            <a:spAutoFit/>
          </a:bodyPr>
          <a:lstStyle/>
          <a:p>
            <a:r>
              <a:rPr lang="zh-CN" altLang="en-US" b="0" i="0" dirty="0">
                <a:effectLst/>
                <a:latin typeface="Times New Roman" panose="02020603050405020304" pitchFamily="18" charset="0"/>
              </a:rPr>
              <a:t>在万有引力定律中质量是表现一个物体吸引其它物体或被其它物体吸引能力的量，称为</a:t>
            </a:r>
            <a:r>
              <a:rPr lang="zh-CN" altLang="en-US" b="0" i="0" dirty="0">
                <a:solidFill>
                  <a:srgbClr val="FF0000"/>
                </a:solidFill>
                <a:effectLst/>
                <a:latin typeface="Times New Roman" panose="02020603050405020304" pitchFamily="18" charset="0"/>
              </a:rPr>
              <a:t>引力质量</a:t>
            </a:r>
            <a:endParaRPr lang="zh-CN" altLang="en-US" dirty="0">
              <a:solidFill>
                <a:srgbClr val="FF0000"/>
              </a:solidFill>
            </a:endParaRPr>
          </a:p>
        </p:txBody>
      </p:sp>
      <p:sp>
        <p:nvSpPr>
          <p:cNvPr id="7" name="文本框 6">
            <a:extLst>
              <a:ext uri="{FF2B5EF4-FFF2-40B4-BE49-F238E27FC236}">
                <a16:creationId xmlns:a16="http://schemas.microsoft.com/office/drawing/2014/main" id="{5CF7F885-12FA-2C8B-5F3D-94DFEB1E286E}"/>
              </a:ext>
            </a:extLst>
          </p:cNvPr>
          <p:cNvSpPr txBox="1"/>
          <p:nvPr/>
        </p:nvSpPr>
        <p:spPr>
          <a:xfrm>
            <a:off x="5677014" y="1772749"/>
            <a:ext cx="2250225" cy="369332"/>
          </a:xfrm>
          <a:prstGeom prst="rect">
            <a:avLst/>
          </a:prstGeom>
          <a:noFill/>
        </p:spPr>
        <p:txBody>
          <a:bodyPr wrap="square">
            <a:spAutoFit/>
          </a:bodyPr>
          <a:lstStyle/>
          <a:p>
            <a:r>
              <a:rPr lang="zh-CN" altLang="en-US" b="0" i="0" dirty="0">
                <a:effectLst/>
                <a:latin typeface="Times New Roman" panose="02020603050405020304" pitchFamily="18" charset="0"/>
              </a:rPr>
              <a:t>惯性质量</a:t>
            </a:r>
            <a:r>
              <a:rPr lang="en-US" altLang="zh-CN" b="0" i="0" dirty="0">
                <a:effectLst/>
                <a:latin typeface="Times New Roman" panose="02020603050405020304" pitchFamily="18" charset="0"/>
              </a:rPr>
              <a:t>vs</a:t>
            </a:r>
            <a:r>
              <a:rPr lang="zh-CN" altLang="en-US" b="0" i="0" dirty="0">
                <a:effectLst/>
                <a:latin typeface="Times New Roman" panose="02020603050405020304" pitchFamily="18" charset="0"/>
              </a:rPr>
              <a:t>引力质量</a:t>
            </a:r>
            <a:endParaRPr lang="zh-CN" altLang="en-US" dirty="0"/>
          </a:p>
        </p:txBody>
      </p:sp>
      <p:sp>
        <p:nvSpPr>
          <p:cNvPr id="9" name="文本框 8">
            <a:extLst>
              <a:ext uri="{FF2B5EF4-FFF2-40B4-BE49-F238E27FC236}">
                <a16:creationId xmlns:a16="http://schemas.microsoft.com/office/drawing/2014/main" id="{3D376B50-2A46-3607-4A68-2A3612FD454B}"/>
              </a:ext>
            </a:extLst>
          </p:cNvPr>
          <p:cNvSpPr txBox="1"/>
          <p:nvPr/>
        </p:nvSpPr>
        <p:spPr>
          <a:xfrm>
            <a:off x="5677013" y="2142081"/>
            <a:ext cx="6514987" cy="369332"/>
          </a:xfrm>
          <a:prstGeom prst="rect">
            <a:avLst/>
          </a:prstGeom>
          <a:noFill/>
        </p:spPr>
        <p:txBody>
          <a:bodyPr wrap="square">
            <a:spAutoFit/>
          </a:bodyPr>
          <a:lstStyle/>
          <a:p>
            <a:r>
              <a:rPr lang="zh-CN" altLang="en-US" b="0" i="0" dirty="0">
                <a:effectLst/>
                <a:latin typeface="Times New Roman" panose="02020603050405020304" pitchFamily="18" charset="0"/>
              </a:rPr>
              <a:t>地球的召唤力与引力质量有关，而石头的运动与惯性质量有关</a:t>
            </a:r>
            <a:endParaRPr lang="zh-CN" altLang="en-US" dirty="0"/>
          </a:p>
        </p:txBody>
      </p:sp>
      <p:pic>
        <p:nvPicPr>
          <p:cNvPr id="13" name="图片 12">
            <a:extLst>
              <a:ext uri="{FF2B5EF4-FFF2-40B4-BE49-F238E27FC236}">
                <a16:creationId xmlns:a16="http://schemas.microsoft.com/office/drawing/2014/main" id="{69A6A518-D860-462E-D4C0-26AB988B6CDB}"/>
              </a:ext>
            </a:extLst>
          </p:cNvPr>
          <p:cNvPicPr>
            <a:picLocks noChangeAspect="1"/>
          </p:cNvPicPr>
          <p:nvPr/>
        </p:nvPicPr>
        <p:blipFill>
          <a:blip r:embed="rId4"/>
          <a:stretch>
            <a:fillRect/>
          </a:stretch>
        </p:blipFill>
        <p:spPr>
          <a:xfrm>
            <a:off x="7347716" y="2479795"/>
            <a:ext cx="2051155" cy="226706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11BB0AC-799A-56C6-3C7F-67C58E063013}"/>
                  </a:ext>
                </a:extLst>
              </p:cNvPr>
              <p:cNvSpPr txBox="1"/>
              <p:nvPr/>
            </p:nvSpPr>
            <p:spPr>
              <a:xfrm>
                <a:off x="1122894" y="3169698"/>
                <a:ext cx="146302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𝐹</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𝐺𝑀𝑚</m:t>
                          </m:r>
                        </m:num>
                        <m:den>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𝑟</m:t>
                              </m:r>
                            </m:e>
                            <m:sup>
                              <m:r>
                                <a:rPr lang="zh-CN" altLang="en-US" i="0">
                                  <a:latin typeface="Cambria Math" panose="02040503050406030204" pitchFamily="18" charset="0"/>
                                </a:rPr>
                                <m:t>2</m:t>
                              </m:r>
                            </m:sup>
                          </m:sSup>
                        </m:den>
                      </m:f>
                      <m:acc>
                        <m:accPr>
                          <m:chr m:val="⃗"/>
                          <m:ctrlPr>
                            <a:rPr lang="zh-CN" altLang="en-US" i="1">
                              <a:solidFill>
                                <a:srgbClr val="836967"/>
                              </a:solidFill>
                              <a:latin typeface="Cambria Math" panose="02040503050406030204" pitchFamily="18" charset="0"/>
                            </a:rPr>
                          </m:ctrlPr>
                        </m:acc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𝑡</m:t>
                              </m:r>
                            </m:sub>
                          </m:sSub>
                        </m:e>
                      </m:acc>
                    </m:oMath>
                  </m:oMathPara>
                </a14:m>
                <a:endParaRPr lang="zh-CN" altLang="en-US" dirty="0"/>
              </a:p>
            </p:txBody>
          </p:sp>
        </mc:Choice>
        <mc:Fallback xmlns="">
          <p:sp>
            <p:nvSpPr>
              <p:cNvPr id="4" name="文本框 3">
                <a:extLst>
                  <a:ext uri="{FF2B5EF4-FFF2-40B4-BE49-F238E27FC236}">
                    <a16:creationId xmlns:a16="http://schemas.microsoft.com/office/drawing/2014/main" id="{311BB0AC-799A-56C6-3C7F-67C58E063013}"/>
                  </a:ext>
                </a:extLst>
              </p:cNvPr>
              <p:cNvSpPr txBox="1">
                <a:spLocks noRot="1" noChangeAspect="1" noMove="1" noResize="1" noEditPoints="1" noAdjustHandles="1" noChangeArrowheads="1" noChangeShapeType="1" noTextEdit="1"/>
              </p:cNvSpPr>
              <p:nvPr/>
            </p:nvSpPr>
            <p:spPr>
              <a:xfrm>
                <a:off x="1122894" y="3169698"/>
                <a:ext cx="1463029" cy="5186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BCB3C5D-FDB7-040D-C9E6-0DF060C54A58}"/>
                  </a:ext>
                </a:extLst>
              </p:cNvPr>
              <p:cNvSpPr txBox="1"/>
              <p:nvPr/>
            </p:nvSpPr>
            <p:spPr>
              <a:xfrm>
                <a:off x="1122894" y="3947851"/>
                <a:ext cx="142071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𝐹</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𝐺𝑀𝑚</m:t>
                          </m:r>
                        </m:num>
                        <m:den>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𝑟</m:t>
                              </m:r>
                            </m:e>
                            <m:sup>
                              <m:r>
                                <a:rPr lang="zh-CN" altLang="en-US" i="0">
                                  <a:latin typeface="Cambria Math" panose="02040503050406030204" pitchFamily="18" charset="0"/>
                                </a:rPr>
                                <m:t>3</m:t>
                              </m:r>
                            </m:sup>
                          </m:sSup>
                        </m:den>
                      </m:f>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𝑟</m:t>
                          </m:r>
                        </m:e>
                      </m:acc>
                    </m:oMath>
                  </m:oMathPara>
                </a14:m>
                <a:endParaRPr lang="zh-CN" altLang="en-US" dirty="0"/>
              </a:p>
            </p:txBody>
          </p:sp>
        </mc:Choice>
        <mc:Fallback xmlns="">
          <p:sp>
            <p:nvSpPr>
              <p:cNvPr id="6" name="文本框 5">
                <a:extLst>
                  <a:ext uri="{FF2B5EF4-FFF2-40B4-BE49-F238E27FC236}">
                    <a16:creationId xmlns:a16="http://schemas.microsoft.com/office/drawing/2014/main" id="{2BCB3C5D-FDB7-040D-C9E6-0DF060C54A58}"/>
                  </a:ext>
                </a:extLst>
              </p:cNvPr>
              <p:cNvSpPr txBox="1">
                <a:spLocks noRot="1" noChangeAspect="1" noMove="1" noResize="1" noEditPoints="1" noAdjustHandles="1" noChangeArrowheads="1" noChangeShapeType="1" noTextEdit="1"/>
              </p:cNvSpPr>
              <p:nvPr/>
            </p:nvSpPr>
            <p:spPr>
              <a:xfrm>
                <a:off x="1122894" y="3947851"/>
                <a:ext cx="1420710" cy="51860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495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48991B-698F-081A-F3FA-9EA48D207F3D}"/>
              </a:ext>
            </a:extLst>
          </p:cNvPr>
          <p:cNvSpPr>
            <a:spLocks noGrp="1"/>
          </p:cNvSpPr>
          <p:nvPr>
            <p:ph type="sldNum" sz="quarter" idx="12"/>
          </p:nvPr>
        </p:nvSpPr>
        <p:spPr/>
        <p:txBody>
          <a:bodyPr/>
          <a:lstStyle/>
          <a:p>
            <a:fld id="{2A0F8DBD-8DF3-48AE-BC97-D53FBB1B7C16}" type="slidenum">
              <a:rPr lang="en-US" smtClean="0"/>
              <a:pPr/>
              <a:t>18</a:t>
            </a:fld>
            <a:endParaRPr lang="en-US" dirty="0"/>
          </a:p>
        </p:txBody>
      </p:sp>
      <p:sp>
        <p:nvSpPr>
          <p:cNvPr id="3" name="文本框 2">
            <a:extLst>
              <a:ext uri="{FF2B5EF4-FFF2-40B4-BE49-F238E27FC236}">
                <a16:creationId xmlns:a16="http://schemas.microsoft.com/office/drawing/2014/main" id="{4390B46E-27E0-DC65-B075-2A4D0F8319C9}"/>
              </a:ext>
            </a:extLst>
          </p:cNvPr>
          <p:cNvSpPr txBox="1"/>
          <p:nvPr/>
        </p:nvSpPr>
        <p:spPr>
          <a:xfrm>
            <a:off x="577901" y="77566"/>
            <a:ext cx="4016045" cy="707886"/>
          </a:xfrm>
          <a:prstGeom prst="rect">
            <a:avLst/>
          </a:prstGeom>
          <a:noFill/>
        </p:spPr>
        <p:txBody>
          <a:bodyPr wrap="square" rtlCol="0">
            <a:spAutoFit/>
          </a:bodyPr>
          <a:lstStyle/>
          <a:p>
            <a:r>
              <a:rPr lang="zh-CN" altLang="en-US" sz="4000" dirty="0"/>
              <a:t>电磁力</a:t>
            </a:r>
          </a:p>
        </p:txBody>
      </p:sp>
      <p:sp>
        <p:nvSpPr>
          <p:cNvPr id="5" name="文本框 4">
            <a:extLst>
              <a:ext uri="{FF2B5EF4-FFF2-40B4-BE49-F238E27FC236}">
                <a16:creationId xmlns:a16="http://schemas.microsoft.com/office/drawing/2014/main" id="{64674F8A-6043-DFE2-7DE3-B4ACF8EA8D8E}"/>
              </a:ext>
            </a:extLst>
          </p:cNvPr>
          <p:cNvSpPr txBox="1"/>
          <p:nvPr/>
        </p:nvSpPr>
        <p:spPr>
          <a:xfrm>
            <a:off x="451235" y="1075616"/>
            <a:ext cx="7587533" cy="369332"/>
          </a:xfrm>
          <a:prstGeom prst="rect">
            <a:avLst/>
          </a:prstGeom>
          <a:noFill/>
        </p:spPr>
        <p:txBody>
          <a:bodyPr wrap="square">
            <a:spAutoFit/>
          </a:bodyPr>
          <a:lstStyle/>
          <a:p>
            <a:r>
              <a:rPr lang="zh-CN" altLang="en-US" dirty="0"/>
              <a:t>长程力，强度仅次于强相互作用，居四种基本相互作用的第二位。</a:t>
            </a:r>
          </a:p>
        </p:txBody>
      </p:sp>
      <p:sp>
        <p:nvSpPr>
          <p:cNvPr id="6" name="文本框 5">
            <a:extLst>
              <a:ext uri="{FF2B5EF4-FFF2-40B4-BE49-F238E27FC236}">
                <a16:creationId xmlns:a16="http://schemas.microsoft.com/office/drawing/2014/main" id="{C66B8C5A-C04C-6E2E-38A8-DBF7020DC5DF}"/>
              </a:ext>
            </a:extLst>
          </p:cNvPr>
          <p:cNvSpPr txBox="1"/>
          <p:nvPr/>
        </p:nvSpPr>
        <p:spPr>
          <a:xfrm>
            <a:off x="516835" y="1916264"/>
            <a:ext cx="10153815" cy="1754326"/>
          </a:xfrm>
          <a:prstGeom prst="rect">
            <a:avLst/>
          </a:prstGeom>
          <a:noFill/>
        </p:spPr>
        <p:txBody>
          <a:bodyPr wrap="square" rtlCol="0">
            <a:spAutoFit/>
          </a:bodyPr>
          <a:lstStyle/>
          <a:p>
            <a:r>
              <a:rPr lang="en-US" altLang="zh-CN" dirty="0"/>
              <a:t>1.</a:t>
            </a:r>
            <a:r>
              <a:rPr lang="zh-CN" altLang="en-US" dirty="0"/>
              <a:t>弹性力：</a:t>
            </a:r>
            <a:endParaRPr lang="en-US" altLang="zh-CN" dirty="0"/>
          </a:p>
          <a:p>
            <a:r>
              <a:rPr lang="en-US" altLang="zh-CN" dirty="0"/>
              <a:t>	</a:t>
            </a:r>
            <a:r>
              <a:rPr lang="zh-CN" altLang="en-US" dirty="0"/>
              <a:t>条件：接触、发生弹性形变</a:t>
            </a:r>
            <a:endParaRPr lang="en-US" altLang="zh-CN" dirty="0"/>
          </a:p>
          <a:p>
            <a:r>
              <a:rPr lang="en-US" altLang="zh-CN" dirty="0"/>
              <a:t>2.</a:t>
            </a:r>
            <a:r>
              <a:rPr lang="zh-CN" altLang="en-US" dirty="0"/>
              <a:t>摩擦力：</a:t>
            </a:r>
            <a:endParaRPr lang="en-US" altLang="zh-CN" dirty="0"/>
          </a:p>
          <a:p>
            <a:r>
              <a:rPr lang="en-US" altLang="zh-CN" dirty="0"/>
              <a:t>	</a:t>
            </a:r>
            <a:r>
              <a:rPr lang="zh-CN" altLang="en-US" dirty="0"/>
              <a:t>条件：接触、接触面不光滑、有正压力、有发生相对运动或趋势</a:t>
            </a:r>
            <a:endParaRPr lang="en-US" altLang="zh-CN" dirty="0"/>
          </a:p>
          <a:p>
            <a:pPr lvl="2"/>
            <a:endParaRPr lang="en-US" altLang="zh-CN" dirty="0">
              <a:solidFill>
                <a:srgbClr val="FF0000"/>
              </a:solidFill>
            </a:endParaRPr>
          </a:p>
          <a:p>
            <a:pPr lvl="2"/>
            <a:r>
              <a:rPr lang="zh-CN" altLang="en-US" dirty="0">
                <a:solidFill>
                  <a:srgbClr val="FF0000"/>
                </a:solidFill>
              </a:rPr>
              <a:t>前进： 驱动轮</a:t>
            </a:r>
            <a:r>
              <a:rPr lang="en-US" altLang="zh-CN" dirty="0">
                <a:solidFill>
                  <a:srgbClr val="FF0000"/>
                </a:solidFill>
              </a:rPr>
              <a:t>-</a:t>
            </a:r>
            <a:r>
              <a:rPr lang="zh-CN" altLang="en-US" dirty="0">
                <a:solidFill>
                  <a:srgbClr val="FF0000"/>
                </a:solidFill>
              </a:rPr>
              <a:t>推力 从动轮</a:t>
            </a:r>
            <a:r>
              <a:rPr lang="en-US" altLang="zh-CN" dirty="0">
                <a:solidFill>
                  <a:srgbClr val="FF0000"/>
                </a:solidFill>
              </a:rPr>
              <a:t>-</a:t>
            </a:r>
            <a:r>
              <a:rPr lang="zh-CN" altLang="en-US" dirty="0">
                <a:solidFill>
                  <a:srgbClr val="FF0000"/>
                </a:solidFill>
              </a:rPr>
              <a:t>阻力</a:t>
            </a:r>
          </a:p>
        </p:txBody>
      </p:sp>
      <p:pic>
        <p:nvPicPr>
          <p:cNvPr id="8" name="图片 7">
            <a:extLst>
              <a:ext uri="{FF2B5EF4-FFF2-40B4-BE49-F238E27FC236}">
                <a16:creationId xmlns:a16="http://schemas.microsoft.com/office/drawing/2014/main" id="{1691EE28-2A38-B1A6-C2ED-4B81C4B8A551}"/>
              </a:ext>
            </a:extLst>
          </p:cNvPr>
          <p:cNvPicPr>
            <a:picLocks noChangeAspect="1"/>
          </p:cNvPicPr>
          <p:nvPr/>
        </p:nvPicPr>
        <p:blipFill>
          <a:blip r:embed="rId2"/>
          <a:stretch>
            <a:fillRect/>
          </a:stretch>
        </p:blipFill>
        <p:spPr>
          <a:xfrm>
            <a:off x="1418937" y="3670590"/>
            <a:ext cx="3372519" cy="1046951"/>
          </a:xfrm>
          <a:prstGeom prst="rect">
            <a:avLst/>
          </a:prstGeom>
        </p:spPr>
      </p:pic>
    </p:spTree>
    <p:extLst>
      <p:ext uri="{BB962C8B-B14F-4D97-AF65-F5344CB8AC3E}">
        <p14:creationId xmlns:p14="http://schemas.microsoft.com/office/powerpoint/2010/main" val="142479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A995FB-A6EB-0A53-C3B9-C68771E07914}"/>
              </a:ext>
            </a:extLst>
          </p:cNvPr>
          <p:cNvSpPr>
            <a:spLocks noGrp="1"/>
          </p:cNvSpPr>
          <p:nvPr>
            <p:ph type="sldNum" sz="quarter" idx="12"/>
          </p:nvPr>
        </p:nvSpPr>
        <p:spPr/>
        <p:txBody>
          <a:bodyPr/>
          <a:lstStyle/>
          <a:p>
            <a:fld id="{2A0F8DBD-8DF3-48AE-BC97-D53FBB1B7C16}" type="slidenum">
              <a:rPr lang="en-US" smtClean="0"/>
              <a:pPr/>
              <a:t>19</a:t>
            </a:fld>
            <a:endParaRPr lang="en-US" dirty="0"/>
          </a:p>
        </p:txBody>
      </p:sp>
      <p:sp>
        <p:nvSpPr>
          <p:cNvPr id="3" name="文本框 2">
            <a:extLst>
              <a:ext uri="{FF2B5EF4-FFF2-40B4-BE49-F238E27FC236}">
                <a16:creationId xmlns:a16="http://schemas.microsoft.com/office/drawing/2014/main" id="{B5DCD5C2-A0A1-0DD2-9D68-10EBCC06A158}"/>
              </a:ext>
            </a:extLst>
          </p:cNvPr>
          <p:cNvSpPr txBox="1"/>
          <p:nvPr/>
        </p:nvSpPr>
        <p:spPr>
          <a:xfrm>
            <a:off x="577901" y="77566"/>
            <a:ext cx="1302105" cy="707886"/>
          </a:xfrm>
          <a:prstGeom prst="rect">
            <a:avLst/>
          </a:prstGeom>
          <a:noFill/>
        </p:spPr>
        <p:txBody>
          <a:bodyPr wrap="square" rtlCol="0">
            <a:spAutoFit/>
          </a:bodyPr>
          <a:lstStyle/>
          <a:p>
            <a:r>
              <a:rPr lang="zh-CN" altLang="en-US" sz="4000" dirty="0"/>
              <a:t>例题</a:t>
            </a:r>
            <a:endParaRPr lang="en-US" altLang="zh-CN" sz="4000" dirty="0"/>
          </a:p>
        </p:txBody>
      </p:sp>
      <p:pic>
        <p:nvPicPr>
          <p:cNvPr id="5" name="图片 4">
            <a:extLst>
              <a:ext uri="{FF2B5EF4-FFF2-40B4-BE49-F238E27FC236}">
                <a16:creationId xmlns:a16="http://schemas.microsoft.com/office/drawing/2014/main" id="{1873B77A-ECFA-5B24-9E49-401C5317D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91" y="956976"/>
            <a:ext cx="7780195" cy="4046622"/>
          </a:xfrm>
          <a:prstGeom prst="rect">
            <a:avLst/>
          </a:prstGeom>
        </p:spPr>
      </p:pic>
      <p:pic>
        <p:nvPicPr>
          <p:cNvPr id="7" name="图片 6">
            <a:extLst>
              <a:ext uri="{FF2B5EF4-FFF2-40B4-BE49-F238E27FC236}">
                <a16:creationId xmlns:a16="http://schemas.microsoft.com/office/drawing/2014/main" id="{0BBD8A3B-D535-79AF-BC3E-BB9DAEB253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62" y="4936657"/>
            <a:ext cx="2342069" cy="1784818"/>
          </a:xfrm>
          <a:prstGeom prst="rect">
            <a:avLst/>
          </a:prstGeom>
        </p:spPr>
      </p:pic>
    </p:spTree>
    <p:extLst>
      <p:ext uri="{BB962C8B-B14F-4D97-AF65-F5344CB8AC3E}">
        <p14:creationId xmlns:p14="http://schemas.microsoft.com/office/powerpoint/2010/main" val="30417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A0F8DBD-8DF3-48AE-BC97-D53FBB1B7C16}" type="slidenum">
              <a:rPr lang="en-US" smtClean="0"/>
              <a:pPr/>
              <a:t>2</a:t>
            </a:fld>
            <a:endParaRPr lang="en-US" dirty="0"/>
          </a:p>
        </p:txBody>
      </p:sp>
      <p:sp>
        <p:nvSpPr>
          <p:cNvPr id="5" name="文本框 4"/>
          <p:cNvSpPr txBox="1"/>
          <p:nvPr/>
        </p:nvSpPr>
        <p:spPr>
          <a:xfrm>
            <a:off x="1172020" y="1317110"/>
            <a:ext cx="1769650" cy="461665"/>
          </a:xfrm>
          <a:prstGeom prst="rect">
            <a:avLst/>
          </a:prstGeom>
          <a:noFill/>
        </p:spPr>
        <p:txBody>
          <a:bodyPr wrap="square" rtlCol="0">
            <a:spAutoFit/>
          </a:bodyPr>
          <a:lstStyle/>
          <a:p>
            <a:r>
              <a:rPr lang="zh-CN" altLang="en-US" sz="2400" b="1" dirty="0">
                <a:latin typeface="+mj-ea"/>
                <a:ea typeface="+mj-ea"/>
              </a:rPr>
              <a:t>矢量的导数</a:t>
            </a:r>
          </a:p>
        </p:txBody>
      </p:sp>
      <p:grpSp>
        <p:nvGrpSpPr>
          <p:cNvPr id="23" name="组合 22"/>
          <p:cNvGrpSpPr/>
          <p:nvPr/>
        </p:nvGrpSpPr>
        <p:grpSpPr>
          <a:xfrm>
            <a:off x="8532908" y="1283914"/>
            <a:ext cx="2056434" cy="1508447"/>
            <a:chOff x="7465672" y="1265992"/>
            <a:chExt cx="2459479" cy="1694479"/>
          </a:xfrm>
        </p:grpSpPr>
        <p:cxnSp>
          <p:nvCxnSpPr>
            <p:cNvPr id="7" name="直接箭头连接符 6"/>
            <p:cNvCxnSpPr/>
            <p:nvPr/>
          </p:nvCxnSpPr>
          <p:spPr>
            <a:xfrm flipV="1">
              <a:off x="7477245" y="1562583"/>
              <a:ext cx="1354238" cy="72920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7477244" y="2291788"/>
              <a:ext cx="2176042"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3410856962"/>
                </p:ext>
              </p:extLst>
            </p:nvPr>
          </p:nvGraphicFramePr>
          <p:xfrm>
            <a:off x="7465672" y="1265992"/>
            <a:ext cx="858031" cy="666981"/>
          </p:xfrm>
          <a:graphic>
            <a:graphicData uri="http://schemas.openxmlformats.org/presentationml/2006/ole">
              <mc:AlternateContent xmlns:mc="http://schemas.openxmlformats.org/markup-compatibility/2006">
                <mc:Choice xmlns:v="urn:schemas-microsoft-com:vml" Requires="v">
                  <p:oleObj name="Equation" r:id="rId2" imgW="342720" imgH="266400" progId="Equation.DSMT4">
                    <p:embed/>
                  </p:oleObj>
                </mc:Choice>
                <mc:Fallback>
                  <p:oleObj name="Equation" r:id="rId2" imgW="342720" imgH="266400" progId="Equation.DSMT4">
                    <p:embed/>
                    <p:pic>
                      <p:nvPicPr>
                        <p:cNvPr id="9" name="对象 8"/>
                        <p:cNvPicPr/>
                        <p:nvPr/>
                      </p:nvPicPr>
                      <p:blipFill>
                        <a:blip r:embed="rId3"/>
                        <a:stretch>
                          <a:fillRect/>
                        </a:stretch>
                      </p:blipFill>
                      <p:spPr>
                        <a:xfrm>
                          <a:off x="7465672" y="1265992"/>
                          <a:ext cx="858031" cy="666981"/>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234701607"/>
                </p:ext>
              </p:extLst>
            </p:nvPr>
          </p:nvGraphicFramePr>
          <p:xfrm>
            <a:off x="7961288" y="2331901"/>
            <a:ext cx="1376460" cy="628570"/>
          </p:xfrm>
          <a:graphic>
            <a:graphicData uri="http://schemas.openxmlformats.org/presentationml/2006/ole">
              <mc:AlternateContent xmlns:mc="http://schemas.openxmlformats.org/markup-compatibility/2006">
                <mc:Choice xmlns:v="urn:schemas-microsoft-com:vml" Requires="v">
                  <p:oleObj name="Equation" r:id="rId4" imgW="583920" imgH="266400" progId="Equation.DSMT4">
                    <p:embed/>
                  </p:oleObj>
                </mc:Choice>
                <mc:Fallback>
                  <p:oleObj name="Equation" r:id="rId4" imgW="583920" imgH="266400" progId="Equation.DSMT4">
                    <p:embed/>
                    <p:pic>
                      <p:nvPicPr>
                        <p:cNvPr id="13" name="对象 12"/>
                        <p:cNvPicPr/>
                        <p:nvPr/>
                      </p:nvPicPr>
                      <p:blipFill>
                        <a:blip r:embed="rId5"/>
                        <a:stretch>
                          <a:fillRect/>
                        </a:stretch>
                      </p:blipFill>
                      <p:spPr>
                        <a:xfrm>
                          <a:off x="7961288" y="2331901"/>
                          <a:ext cx="1376460" cy="628570"/>
                        </a:xfrm>
                        <a:prstGeom prst="rect">
                          <a:avLst/>
                        </a:prstGeom>
                      </p:spPr>
                    </p:pic>
                  </p:oleObj>
                </mc:Fallback>
              </mc:AlternateContent>
            </a:graphicData>
          </a:graphic>
        </p:graphicFrame>
        <p:cxnSp>
          <p:nvCxnSpPr>
            <p:cNvPr id="15" name="直接箭头连接符 14"/>
            <p:cNvCxnSpPr/>
            <p:nvPr/>
          </p:nvCxnSpPr>
          <p:spPr>
            <a:xfrm>
              <a:off x="8844986" y="1587661"/>
              <a:ext cx="762001" cy="6578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3862976484"/>
                </p:ext>
              </p:extLst>
            </p:nvPr>
          </p:nvGraphicFramePr>
          <p:xfrm>
            <a:off x="9326663" y="1473623"/>
            <a:ext cx="598488" cy="479425"/>
          </p:xfrm>
          <a:graphic>
            <a:graphicData uri="http://schemas.openxmlformats.org/presentationml/2006/ole">
              <mc:AlternateContent xmlns:mc="http://schemas.openxmlformats.org/markup-compatibility/2006">
                <mc:Choice xmlns:v="urn:schemas-microsoft-com:vml" Requires="v">
                  <p:oleObj name="Equation" r:id="rId6" imgW="253800" imgH="203040" progId="Equation.DSMT4">
                    <p:embed/>
                  </p:oleObj>
                </mc:Choice>
                <mc:Fallback>
                  <p:oleObj name="Equation" r:id="rId6" imgW="253800" imgH="203040" progId="Equation.DSMT4">
                    <p:embed/>
                    <p:pic>
                      <p:nvPicPr>
                        <p:cNvPr id="14" name="对象 13"/>
                        <p:cNvPicPr/>
                        <p:nvPr/>
                      </p:nvPicPr>
                      <p:blipFill>
                        <a:blip r:embed="rId7"/>
                        <a:stretch>
                          <a:fillRect/>
                        </a:stretch>
                      </p:blipFill>
                      <p:spPr>
                        <a:xfrm>
                          <a:off x="9326663" y="1473623"/>
                          <a:ext cx="598488" cy="479425"/>
                        </a:xfrm>
                        <a:prstGeom prst="rect">
                          <a:avLst/>
                        </a:prstGeom>
                      </p:spPr>
                    </p:pic>
                  </p:oleObj>
                </mc:Fallback>
              </mc:AlternateContent>
            </a:graphicData>
          </a:graphic>
        </p:graphicFrame>
      </p:grpSp>
      <p:graphicFrame>
        <p:nvGraphicFramePr>
          <p:cNvPr id="26" name="对象 25"/>
          <p:cNvGraphicFramePr>
            <a:graphicFrameLocks noChangeAspect="1"/>
          </p:cNvGraphicFramePr>
          <p:nvPr>
            <p:extLst>
              <p:ext uri="{D42A27DB-BD31-4B8C-83A1-F6EECF244321}">
                <p14:modId xmlns:p14="http://schemas.microsoft.com/office/powerpoint/2010/main" val="2097668618"/>
              </p:ext>
            </p:extLst>
          </p:nvPr>
        </p:nvGraphicFramePr>
        <p:xfrm>
          <a:off x="1168400" y="1800225"/>
          <a:ext cx="4721225" cy="896938"/>
        </p:xfrm>
        <a:graphic>
          <a:graphicData uri="http://schemas.openxmlformats.org/presentationml/2006/ole">
            <mc:AlternateContent xmlns:mc="http://schemas.openxmlformats.org/markup-compatibility/2006">
              <mc:Choice xmlns:v="urn:schemas-microsoft-com:vml" Requires="v">
                <p:oleObj name="Equation" r:id="rId8" imgW="2273040" imgH="431640" progId="Equation.DSMT4">
                  <p:embed/>
                </p:oleObj>
              </mc:Choice>
              <mc:Fallback>
                <p:oleObj name="Equation" r:id="rId8" imgW="2273040" imgH="431640" progId="Equation.DSMT4">
                  <p:embed/>
                  <p:pic>
                    <p:nvPicPr>
                      <p:cNvPr id="9" name="对象 8"/>
                      <p:cNvPicPr/>
                      <p:nvPr/>
                    </p:nvPicPr>
                    <p:blipFill>
                      <a:blip r:embed="rId9"/>
                      <a:stretch>
                        <a:fillRect/>
                      </a:stretch>
                    </p:blipFill>
                    <p:spPr>
                      <a:xfrm>
                        <a:off x="1168400" y="1800225"/>
                        <a:ext cx="4721225" cy="896938"/>
                      </a:xfrm>
                      <a:prstGeom prst="rect">
                        <a:avLst/>
                      </a:prstGeom>
                    </p:spPr>
                  </p:pic>
                </p:oleObj>
              </mc:Fallback>
            </mc:AlternateContent>
          </a:graphicData>
        </a:graphic>
      </p:graphicFrame>
      <p:grpSp>
        <p:nvGrpSpPr>
          <p:cNvPr id="3" name="组合 2"/>
          <p:cNvGrpSpPr/>
          <p:nvPr/>
        </p:nvGrpSpPr>
        <p:grpSpPr>
          <a:xfrm>
            <a:off x="1155725" y="2796306"/>
            <a:ext cx="6306958" cy="510825"/>
            <a:chOff x="1136062" y="3091274"/>
            <a:chExt cx="6306958" cy="510825"/>
          </a:xfrm>
        </p:grpSpPr>
        <p:sp>
          <p:nvSpPr>
            <p:cNvPr id="28" name="文本框 27"/>
            <p:cNvSpPr txBox="1"/>
            <p:nvPr/>
          </p:nvSpPr>
          <p:spPr>
            <a:xfrm>
              <a:off x="1136062" y="3140434"/>
              <a:ext cx="2904996" cy="461665"/>
            </a:xfrm>
            <a:prstGeom prst="rect">
              <a:avLst/>
            </a:prstGeom>
            <a:noFill/>
          </p:spPr>
          <p:txBody>
            <a:bodyPr wrap="square" rtlCol="0">
              <a:spAutoFit/>
            </a:bodyPr>
            <a:lstStyle/>
            <a:p>
              <a:r>
                <a:rPr lang="zh-CN" altLang="en-US" sz="2400" dirty="0">
                  <a:latin typeface="+mj-ea"/>
                  <a:ea typeface="+mj-ea"/>
                </a:rPr>
                <a:t>仍然是矢量，方向：</a:t>
              </a:r>
            </a:p>
          </p:txBody>
        </p:sp>
        <p:graphicFrame>
          <p:nvGraphicFramePr>
            <p:cNvPr id="16" name="对象 15"/>
            <p:cNvGraphicFramePr>
              <a:graphicFrameLocks noChangeAspect="1"/>
            </p:cNvGraphicFramePr>
            <p:nvPr>
              <p:extLst>
                <p:ext uri="{D42A27DB-BD31-4B8C-83A1-F6EECF244321}">
                  <p14:modId xmlns:p14="http://schemas.microsoft.com/office/powerpoint/2010/main" val="1597615244"/>
                </p:ext>
              </p:extLst>
            </p:nvPr>
          </p:nvGraphicFramePr>
          <p:xfrm>
            <a:off x="3885330" y="3160098"/>
            <a:ext cx="1096962" cy="404813"/>
          </p:xfrm>
          <a:graphic>
            <a:graphicData uri="http://schemas.openxmlformats.org/presentationml/2006/ole">
              <mc:AlternateContent xmlns:mc="http://schemas.openxmlformats.org/markup-compatibility/2006">
                <mc:Choice xmlns:v="urn:schemas-microsoft-com:vml" Requires="v">
                  <p:oleObj name="Equation" r:id="rId10" imgW="482400" imgH="177480" progId="Equation.DSMT4">
                    <p:embed/>
                  </p:oleObj>
                </mc:Choice>
                <mc:Fallback>
                  <p:oleObj name="Equation" r:id="rId10" imgW="482400" imgH="177480" progId="Equation.DSMT4">
                    <p:embed/>
                    <p:pic>
                      <p:nvPicPr>
                        <p:cNvPr id="26" name="对象 25"/>
                        <p:cNvPicPr/>
                        <p:nvPr/>
                      </p:nvPicPr>
                      <p:blipFill>
                        <a:blip r:embed="rId11"/>
                        <a:stretch>
                          <a:fillRect/>
                        </a:stretch>
                      </p:blipFill>
                      <p:spPr>
                        <a:xfrm>
                          <a:off x="3885330" y="3160098"/>
                          <a:ext cx="1096962" cy="40481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306302576"/>
                </p:ext>
              </p:extLst>
            </p:nvPr>
          </p:nvGraphicFramePr>
          <p:xfrm>
            <a:off x="5378962" y="3091274"/>
            <a:ext cx="576263" cy="461962"/>
          </p:xfrm>
          <a:graphic>
            <a:graphicData uri="http://schemas.openxmlformats.org/presentationml/2006/ole">
              <mc:AlternateContent xmlns:mc="http://schemas.openxmlformats.org/markup-compatibility/2006">
                <mc:Choice xmlns:v="urn:schemas-microsoft-com:vml" Requires="v">
                  <p:oleObj name="Equation" r:id="rId12" imgW="253800" imgH="203040" progId="Equation.DSMT4">
                    <p:embed/>
                  </p:oleObj>
                </mc:Choice>
                <mc:Fallback>
                  <p:oleObj name="Equation" r:id="rId12" imgW="253800" imgH="203040" progId="Equation.DSMT4">
                    <p:embed/>
                    <p:pic>
                      <p:nvPicPr>
                        <p:cNvPr id="16" name="对象 15"/>
                        <p:cNvPicPr/>
                        <p:nvPr/>
                      </p:nvPicPr>
                      <p:blipFill>
                        <a:blip r:embed="rId13"/>
                        <a:stretch>
                          <a:fillRect/>
                        </a:stretch>
                      </p:blipFill>
                      <p:spPr>
                        <a:xfrm>
                          <a:off x="5378962" y="3091274"/>
                          <a:ext cx="576263" cy="461962"/>
                        </a:xfrm>
                        <a:prstGeom prst="rect">
                          <a:avLst/>
                        </a:prstGeom>
                      </p:spPr>
                    </p:pic>
                  </p:oleObj>
                </mc:Fallback>
              </mc:AlternateContent>
            </a:graphicData>
          </a:graphic>
        </p:graphicFrame>
        <p:sp>
          <p:nvSpPr>
            <p:cNvPr id="19" name="文本框 18"/>
            <p:cNvSpPr txBox="1"/>
            <p:nvPr/>
          </p:nvSpPr>
          <p:spPr>
            <a:xfrm>
              <a:off x="4916564" y="3140434"/>
              <a:ext cx="520674" cy="461665"/>
            </a:xfrm>
            <a:prstGeom prst="rect">
              <a:avLst/>
            </a:prstGeom>
            <a:noFill/>
          </p:spPr>
          <p:txBody>
            <a:bodyPr wrap="square" rtlCol="0">
              <a:spAutoFit/>
            </a:bodyPr>
            <a:lstStyle/>
            <a:p>
              <a:r>
                <a:rPr lang="zh-CN" altLang="en-US" sz="2400" dirty="0">
                  <a:latin typeface="+mj-ea"/>
                  <a:ea typeface="+mj-ea"/>
                </a:rPr>
                <a:t>时</a:t>
              </a:r>
            </a:p>
          </p:txBody>
        </p:sp>
        <p:sp>
          <p:nvSpPr>
            <p:cNvPr id="20" name="文本框 19"/>
            <p:cNvSpPr txBox="1"/>
            <p:nvPr/>
          </p:nvSpPr>
          <p:spPr>
            <a:xfrm>
              <a:off x="5914538" y="3140434"/>
              <a:ext cx="1528482" cy="461665"/>
            </a:xfrm>
            <a:prstGeom prst="rect">
              <a:avLst/>
            </a:prstGeom>
            <a:noFill/>
          </p:spPr>
          <p:txBody>
            <a:bodyPr wrap="square" rtlCol="0">
              <a:spAutoFit/>
            </a:bodyPr>
            <a:lstStyle/>
            <a:p>
              <a:r>
                <a:rPr lang="zh-CN" altLang="en-US" sz="2400" dirty="0">
                  <a:latin typeface="+mj-ea"/>
                  <a:ea typeface="+mj-ea"/>
                </a:rPr>
                <a:t>之方向</a:t>
              </a:r>
            </a:p>
          </p:txBody>
        </p:sp>
      </p:grpSp>
      <p:graphicFrame>
        <p:nvGraphicFramePr>
          <p:cNvPr id="34" name="对象 33"/>
          <p:cNvGraphicFramePr>
            <a:graphicFrameLocks noChangeAspect="1"/>
          </p:cNvGraphicFramePr>
          <p:nvPr>
            <p:extLst>
              <p:ext uri="{D42A27DB-BD31-4B8C-83A1-F6EECF244321}">
                <p14:modId xmlns:p14="http://schemas.microsoft.com/office/powerpoint/2010/main" val="3032795198"/>
              </p:ext>
            </p:extLst>
          </p:nvPr>
        </p:nvGraphicFramePr>
        <p:xfrm>
          <a:off x="1224474" y="3630652"/>
          <a:ext cx="5221288" cy="862012"/>
        </p:xfrm>
        <a:graphic>
          <a:graphicData uri="http://schemas.openxmlformats.org/presentationml/2006/ole">
            <mc:AlternateContent xmlns:mc="http://schemas.openxmlformats.org/markup-compatibility/2006">
              <mc:Choice xmlns:v="urn:schemas-microsoft-com:vml" Requires="v">
                <p:oleObj name="Equation" r:id="rId14" imgW="2844720" imgH="469800" progId="Equation.DSMT4">
                  <p:embed/>
                </p:oleObj>
              </mc:Choice>
              <mc:Fallback>
                <p:oleObj name="Equation" r:id="rId14" imgW="2844720" imgH="469800" progId="Equation.DSMT4">
                  <p:embed/>
                  <p:pic>
                    <p:nvPicPr>
                      <p:cNvPr id="33" name="对象 32"/>
                      <p:cNvPicPr/>
                      <p:nvPr/>
                    </p:nvPicPr>
                    <p:blipFill>
                      <a:blip r:embed="rId15"/>
                      <a:stretch>
                        <a:fillRect/>
                      </a:stretch>
                    </p:blipFill>
                    <p:spPr>
                      <a:xfrm>
                        <a:off x="1224474" y="3630652"/>
                        <a:ext cx="5221288" cy="862012"/>
                      </a:xfrm>
                      <a:prstGeom prst="rect">
                        <a:avLst/>
                      </a:prstGeom>
                    </p:spPr>
                  </p:pic>
                </p:oleObj>
              </mc:Fallback>
            </mc:AlternateContent>
          </a:graphicData>
        </a:graphic>
      </p:graphicFrame>
      <p:sp>
        <p:nvSpPr>
          <p:cNvPr id="6" name="星形: 五角 5">
            <a:extLst>
              <a:ext uri="{FF2B5EF4-FFF2-40B4-BE49-F238E27FC236}">
                <a16:creationId xmlns:a16="http://schemas.microsoft.com/office/drawing/2014/main" id="{796F73CA-DC32-BC61-22E3-685BAF4C3832}"/>
              </a:ext>
            </a:extLst>
          </p:cNvPr>
          <p:cNvSpPr/>
          <p:nvPr/>
        </p:nvSpPr>
        <p:spPr>
          <a:xfrm>
            <a:off x="761409" y="3860490"/>
            <a:ext cx="395020" cy="40233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65445989"/>
              </p:ext>
            </p:extLst>
          </p:nvPr>
        </p:nvGraphicFramePr>
        <p:xfrm>
          <a:off x="8524158" y="3076298"/>
          <a:ext cx="1749425" cy="1149350"/>
        </p:xfrm>
        <a:graphic>
          <a:graphicData uri="http://schemas.openxmlformats.org/presentationml/2006/ole">
            <mc:AlternateContent xmlns:mc="http://schemas.openxmlformats.org/markup-compatibility/2006">
              <mc:Choice xmlns:v="urn:schemas-microsoft-com:vml" Requires="v">
                <p:oleObj name="Equation" r:id="rId16" imgW="736560" imgH="482400" progId="Equation.DSMT4">
                  <p:embed/>
                </p:oleObj>
              </mc:Choice>
              <mc:Fallback>
                <p:oleObj name="Equation" r:id="rId16" imgW="736560" imgH="482400" progId="Equation.DSMT4">
                  <p:embed/>
                  <p:pic>
                    <p:nvPicPr>
                      <p:cNvPr id="6" name="对象 5"/>
                      <p:cNvPicPr/>
                      <p:nvPr/>
                    </p:nvPicPr>
                    <p:blipFill>
                      <a:blip r:embed="rId17"/>
                      <a:stretch>
                        <a:fillRect/>
                      </a:stretch>
                    </p:blipFill>
                    <p:spPr>
                      <a:xfrm>
                        <a:off x="8524158" y="3076298"/>
                        <a:ext cx="1749425" cy="11493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57061675"/>
              </p:ext>
            </p:extLst>
          </p:nvPr>
        </p:nvGraphicFramePr>
        <p:xfrm>
          <a:off x="8482145" y="4492664"/>
          <a:ext cx="2081213" cy="1149350"/>
        </p:xfrm>
        <a:graphic>
          <a:graphicData uri="http://schemas.openxmlformats.org/presentationml/2006/ole">
            <mc:AlternateContent xmlns:mc="http://schemas.openxmlformats.org/markup-compatibility/2006">
              <mc:Choice xmlns:v="urn:schemas-microsoft-com:vml" Requires="v">
                <p:oleObj name="Equation" r:id="rId18" imgW="876240" imgH="482400" progId="Equation.DSMT4">
                  <p:embed/>
                </p:oleObj>
              </mc:Choice>
              <mc:Fallback>
                <p:oleObj name="Equation" r:id="rId18" imgW="876240" imgH="482400" progId="Equation.DSMT4">
                  <p:embed/>
                  <p:pic>
                    <p:nvPicPr>
                      <p:cNvPr id="8" name="对象 7"/>
                      <p:cNvPicPr/>
                      <p:nvPr/>
                    </p:nvPicPr>
                    <p:blipFill>
                      <a:blip r:embed="rId19"/>
                      <a:stretch>
                        <a:fillRect/>
                      </a:stretch>
                    </p:blipFill>
                    <p:spPr>
                      <a:xfrm>
                        <a:off x="8482145" y="4492664"/>
                        <a:ext cx="2081213" cy="1149350"/>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9110BE74-8324-6F3E-FE91-FF29AD627489}"/>
              </a:ext>
            </a:extLst>
          </p:cNvPr>
          <p:cNvSpPr txBox="1"/>
          <p:nvPr/>
        </p:nvSpPr>
        <p:spPr>
          <a:xfrm>
            <a:off x="10557245" y="4123332"/>
            <a:ext cx="663854" cy="369332"/>
          </a:xfrm>
          <a:prstGeom prst="rect">
            <a:avLst/>
          </a:prstGeom>
          <a:noFill/>
        </p:spPr>
        <p:txBody>
          <a:bodyPr wrap="square">
            <a:spAutoFit/>
          </a:bodyPr>
          <a:lstStyle/>
          <a:p>
            <a:r>
              <a:rPr lang="zh-CN" altLang="en-US" sz="1800" dirty="0">
                <a:latin typeface="+mj-ea"/>
                <a:ea typeface="+mj-ea"/>
              </a:rPr>
              <a:t>错误</a:t>
            </a:r>
            <a:endParaRPr lang="zh-CN" altLang="en-US" dirty="0"/>
          </a:p>
        </p:txBody>
      </p:sp>
      <p:sp>
        <p:nvSpPr>
          <p:cNvPr id="21" name="星形: 五角 20">
            <a:extLst>
              <a:ext uri="{FF2B5EF4-FFF2-40B4-BE49-F238E27FC236}">
                <a16:creationId xmlns:a16="http://schemas.microsoft.com/office/drawing/2014/main" id="{6A0B57E0-9A24-BC20-3551-641526006F2E}"/>
              </a:ext>
            </a:extLst>
          </p:cNvPr>
          <p:cNvSpPr/>
          <p:nvPr/>
        </p:nvSpPr>
        <p:spPr>
          <a:xfrm>
            <a:off x="8027367" y="4198420"/>
            <a:ext cx="395020" cy="40233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77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9F057B-F939-6381-FFB8-D45E817924BA}"/>
              </a:ext>
            </a:extLst>
          </p:cNvPr>
          <p:cNvSpPr>
            <a:spLocks noGrp="1"/>
          </p:cNvSpPr>
          <p:nvPr>
            <p:ph type="sldNum" sz="quarter" idx="12"/>
          </p:nvPr>
        </p:nvSpPr>
        <p:spPr/>
        <p:txBody>
          <a:bodyPr/>
          <a:lstStyle/>
          <a:p>
            <a:fld id="{2A0F8DBD-8DF3-48AE-BC97-D53FBB1B7C16}" type="slidenum">
              <a:rPr lang="en-US" smtClean="0"/>
              <a:pPr/>
              <a:t>20</a:t>
            </a:fld>
            <a:endParaRPr lang="en-US" dirty="0"/>
          </a:p>
        </p:txBody>
      </p:sp>
      <p:sp>
        <p:nvSpPr>
          <p:cNvPr id="3" name="文本框 2">
            <a:extLst>
              <a:ext uri="{FF2B5EF4-FFF2-40B4-BE49-F238E27FC236}">
                <a16:creationId xmlns:a16="http://schemas.microsoft.com/office/drawing/2014/main" id="{B1926FBD-7C1B-2CC1-F1A0-94800731C29D}"/>
              </a:ext>
            </a:extLst>
          </p:cNvPr>
          <p:cNvSpPr txBox="1"/>
          <p:nvPr/>
        </p:nvSpPr>
        <p:spPr>
          <a:xfrm>
            <a:off x="424281" y="124359"/>
            <a:ext cx="5501031" cy="646331"/>
          </a:xfrm>
          <a:prstGeom prst="rect">
            <a:avLst/>
          </a:prstGeom>
          <a:noFill/>
        </p:spPr>
        <p:txBody>
          <a:bodyPr wrap="square" rtlCol="0">
            <a:spAutoFit/>
          </a:bodyPr>
          <a:lstStyle/>
          <a:p>
            <a:r>
              <a:rPr lang="zh-CN" altLang="en-US" sz="3600" dirty="0"/>
              <a:t>惯性力、非惯性系</a:t>
            </a:r>
          </a:p>
        </p:txBody>
      </p:sp>
      <p:pic>
        <p:nvPicPr>
          <p:cNvPr id="5" name="图片 4">
            <a:extLst>
              <a:ext uri="{FF2B5EF4-FFF2-40B4-BE49-F238E27FC236}">
                <a16:creationId xmlns:a16="http://schemas.microsoft.com/office/drawing/2014/main" id="{19E05FFF-7C5F-0B15-258C-FC84BE9DEEE5}"/>
              </a:ext>
            </a:extLst>
          </p:cNvPr>
          <p:cNvPicPr>
            <a:picLocks noChangeAspect="1"/>
          </p:cNvPicPr>
          <p:nvPr/>
        </p:nvPicPr>
        <p:blipFill>
          <a:blip r:embed="rId2"/>
          <a:stretch>
            <a:fillRect/>
          </a:stretch>
        </p:blipFill>
        <p:spPr>
          <a:xfrm>
            <a:off x="307175" y="1118121"/>
            <a:ext cx="5618137" cy="2310879"/>
          </a:xfrm>
          <a:prstGeom prst="rect">
            <a:avLst/>
          </a:prstGeom>
        </p:spPr>
      </p:pic>
      <p:sp>
        <p:nvSpPr>
          <p:cNvPr id="7" name="文本框 6">
            <a:extLst>
              <a:ext uri="{FF2B5EF4-FFF2-40B4-BE49-F238E27FC236}">
                <a16:creationId xmlns:a16="http://schemas.microsoft.com/office/drawing/2014/main" id="{A7D06A7C-23E2-4DD1-6AB9-E05D269B8FFB}"/>
              </a:ext>
            </a:extLst>
          </p:cNvPr>
          <p:cNvSpPr txBox="1"/>
          <p:nvPr/>
        </p:nvSpPr>
        <p:spPr>
          <a:xfrm>
            <a:off x="1157631" y="4278205"/>
            <a:ext cx="3845966" cy="369332"/>
          </a:xfrm>
          <a:prstGeom prst="rect">
            <a:avLst/>
          </a:prstGeom>
          <a:noFill/>
        </p:spPr>
        <p:txBody>
          <a:bodyPr wrap="square">
            <a:spAutoFit/>
          </a:bodyPr>
          <a:lstStyle/>
          <a:p>
            <a:r>
              <a:rPr lang="zh-CN" altLang="en-US" dirty="0"/>
              <a:t>惯性力与质点的位置无关，各处均匀。</a:t>
            </a:r>
          </a:p>
        </p:txBody>
      </p:sp>
      <p:sp>
        <p:nvSpPr>
          <p:cNvPr id="9" name="文本框 8">
            <a:extLst>
              <a:ext uri="{FF2B5EF4-FFF2-40B4-BE49-F238E27FC236}">
                <a16:creationId xmlns:a16="http://schemas.microsoft.com/office/drawing/2014/main" id="{388ABE5B-1B03-D375-1922-4347D01DBCAD}"/>
              </a:ext>
            </a:extLst>
          </p:cNvPr>
          <p:cNvSpPr txBox="1"/>
          <p:nvPr/>
        </p:nvSpPr>
        <p:spPr>
          <a:xfrm>
            <a:off x="1157631" y="4895564"/>
            <a:ext cx="4138573" cy="646331"/>
          </a:xfrm>
          <a:prstGeom prst="rect">
            <a:avLst/>
          </a:prstGeom>
          <a:noFill/>
        </p:spPr>
        <p:txBody>
          <a:bodyPr wrap="square">
            <a:spAutoFit/>
          </a:bodyPr>
          <a:lstStyle/>
          <a:p>
            <a:r>
              <a:rPr lang="zh-CN" altLang="en-US" dirty="0"/>
              <a:t>牛顿力学认为惯性力是“假想力” ，不是物体间的相互作用，没有反作用力。 </a:t>
            </a:r>
          </a:p>
        </p:txBody>
      </p:sp>
      <p:pic>
        <p:nvPicPr>
          <p:cNvPr id="6" name="图片 5">
            <a:extLst>
              <a:ext uri="{FF2B5EF4-FFF2-40B4-BE49-F238E27FC236}">
                <a16:creationId xmlns:a16="http://schemas.microsoft.com/office/drawing/2014/main" id="{956F2D8E-F53B-DF8A-7CBC-C301EC981030}"/>
              </a:ext>
            </a:extLst>
          </p:cNvPr>
          <p:cNvPicPr>
            <a:picLocks noChangeAspect="1"/>
          </p:cNvPicPr>
          <p:nvPr/>
        </p:nvPicPr>
        <p:blipFill rotWithShape="1">
          <a:blip r:embed="rId3"/>
          <a:srcRect l="50943"/>
          <a:stretch/>
        </p:blipFill>
        <p:spPr>
          <a:xfrm>
            <a:off x="6885431" y="1359106"/>
            <a:ext cx="1879593" cy="1828908"/>
          </a:xfrm>
          <a:prstGeom prst="rect">
            <a:avLst/>
          </a:prstGeom>
        </p:spPr>
      </p:pic>
      <p:sp>
        <p:nvSpPr>
          <p:cNvPr id="8" name="文本框 7">
            <a:extLst>
              <a:ext uri="{FF2B5EF4-FFF2-40B4-BE49-F238E27FC236}">
                <a16:creationId xmlns:a16="http://schemas.microsoft.com/office/drawing/2014/main" id="{13B3CF09-0EB0-6B79-7C6A-317BF080DC32}"/>
              </a:ext>
            </a:extLst>
          </p:cNvPr>
          <p:cNvSpPr txBox="1"/>
          <p:nvPr/>
        </p:nvSpPr>
        <p:spPr>
          <a:xfrm>
            <a:off x="7023191" y="3326959"/>
            <a:ext cx="1879593" cy="646331"/>
          </a:xfrm>
          <a:prstGeom prst="rect">
            <a:avLst/>
          </a:prstGeom>
          <a:noFill/>
        </p:spPr>
        <p:txBody>
          <a:bodyPr wrap="square">
            <a:spAutoFit/>
          </a:bodyPr>
          <a:lstStyle/>
          <a:p>
            <a:r>
              <a:rPr lang="en-US" altLang="zh-CN" dirty="0">
                <a:solidFill>
                  <a:srgbClr val="FF0000"/>
                </a:solidFill>
              </a:rPr>
              <a:t>Ft</a:t>
            </a:r>
            <a:r>
              <a:rPr lang="zh-CN" altLang="en-US" dirty="0">
                <a:solidFill>
                  <a:srgbClr val="FF0000"/>
                </a:solidFill>
              </a:rPr>
              <a:t>真实作用力</a:t>
            </a:r>
            <a:r>
              <a:rPr lang="en-US" altLang="zh-CN" dirty="0">
                <a:solidFill>
                  <a:srgbClr val="FF0000"/>
                </a:solidFill>
              </a:rPr>
              <a:t>,</a:t>
            </a:r>
          </a:p>
          <a:p>
            <a:r>
              <a:rPr lang="en-US" altLang="zh-CN" dirty="0">
                <a:solidFill>
                  <a:srgbClr val="FF0000"/>
                </a:solidFill>
              </a:rPr>
              <a:t>Fc</a:t>
            </a:r>
            <a:r>
              <a:rPr lang="zh-CN" altLang="en-US" dirty="0">
                <a:solidFill>
                  <a:srgbClr val="FF0000"/>
                </a:solidFill>
              </a:rPr>
              <a:t>假想作用力</a:t>
            </a:r>
          </a:p>
        </p:txBody>
      </p:sp>
      <p:pic>
        <p:nvPicPr>
          <p:cNvPr id="12" name="图片 11">
            <a:extLst>
              <a:ext uri="{FF2B5EF4-FFF2-40B4-BE49-F238E27FC236}">
                <a16:creationId xmlns:a16="http://schemas.microsoft.com/office/drawing/2014/main" id="{EA866AFA-380D-EE89-2CEE-AD3537480E26}"/>
              </a:ext>
            </a:extLst>
          </p:cNvPr>
          <p:cNvPicPr>
            <a:picLocks noChangeAspect="1"/>
          </p:cNvPicPr>
          <p:nvPr/>
        </p:nvPicPr>
        <p:blipFill>
          <a:blip r:embed="rId4"/>
          <a:stretch>
            <a:fillRect/>
          </a:stretch>
        </p:blipFill>
        <p:spPr>
          <a:xfrm>
            <a:off x="9040544" y="1242616"/>
            <a:ext cx="2217549" cy="2732503"/>
          </a:xfrm>
          <a:prstGeom prst="rect">
            <a:avLst/>
          </a:prstGeom>
        </p:spPr>
      </p:pic>
    </p:spTree>
    <p:extLst>
      <p:ext uri="{BB962C8B-B14F-4D97-AF65-F5344CB8AC3E}">
        <p14:creationId xmlns:p14="http://schemas.microsoft.com/office/powerpoint/2010/main" val="387604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27C4DB-C9C3-A1E8-E31D-C6B05FBC9161}"/>
              </a:ext>
            </a:extLst>
          </p:cNvPr>
          <p:cNvSpPr>
            <a:spLocks noGrp="1"/>
          </p:cNvSpPr>
          <p:nvPr>
            <p:ph type="sldNum" sz="quarter" idx="12"/>
          </p:nvPr>
        </p:nvSpPr>
        <p:spPr/>
        <p:txBody>
          <a:bodyPr/>
          <a:lstStyle/>
          <a:p>
            <a:fld id="{2A0F8DBD-8DF3-48AE-BC97-D53FBB1B7C16}" type="slidenum">
              <a:rPr lang="en-US" smtClean="0"/>
              <a:pPr/>
              <a:t>21</a:t>
            </a:fld>
            <a:endParaRPr lang="en-US" dirty="0"/>
          </a:p>
        </p:txBody>
      </p:sp>
      <p:sp>
        <p:nvSpPr>
          <p:cNvPr id="3" name="文本框 2">
            <a:extLst>
              <a:ext uri="{FF2B5EF4-FFF2-40B4-BE49-F238E27FC236}">
                <a16:creationId xmlns:a16="http://schemas.microsoft.com/office/drawing/2014/main" id="{3830EE54-BC63-EBD9-8513-1D66A90B4B78}"/>
              </a:ext>
            </a:extLst>
          </p:cNvPr>
          <p:cNvSpPr txBox="1"/>
          <p:nvPr/>
        </p:nvSpPr>
        <p:spPr>
          <a:xfrm>
            <a:off x="490118" y="51206"/>
            <a:ext cx="2765146" cy="707886"/>
          </a:xfrm>
          <a:prstGeom prst="rect">
            <a:avLst/>
          </a:prstGeom>
          <a:noFill/>
        </p:spPr>
        <p:txBody>
          <a:bodyPr wrap="square" rtlCol="0">
            <a:spAutoFit/>
          </a:bodyPr>
          <a:lstStyle/>
          <a:p>
            <a:r>
              <a:rPr lang="zh-CN" altLang="en-US" sz="4000" dirty="0"/>
              <a:t>例题</a:t>
            </a:r>
          </a:p>
        </p:txBody>
      </p:sp>
      <p:pic>
        <p:nvPicPr>
          <p:cNvPr id="5" name="图片 4">
            <a:extLst>
              <a:ext uri="{FF2B5EF4-FFF2-40B4-BE49-F238E27FC236}">
                <a16:creationId xmlns:a16="http://schemas.microsoft.com/office/drawing/2014/main" id="{D58A2A1A-F272-FB72-BA91-66964B6647EB}"/>
              </a:ext>
            </a:extLst>
          </p:cNvPr>
          <p:cNvPicPr>
            <a:picLocks noChangeAspect="1"/>
          </p:cNvPicPr>
          <p:nvPr/>
        </p:nvPicPr>
        <p:blipFill rotWithShape="1">
          <a:blip r:embed="rId2"/>
          <a:srcRect b="83519"/>
          <a:stretch/>
        </p:blipFill>
        <p:spPr>
          <a:xfrm>
            <a:off x="490118" y="1046075"/>
            <a:ext cx="6224229" cy="453542"/>
          </a:xfrm>
          <a:prstGeom prst="rect">
            <a:avLst/>
          </a:prstGeom>
        </p:spPr>
      </p:pic>
      <p:pic>
        <p:nvPicPr>
          <p:cNvPr id="7" name="图片 6">
            <a:extLst>
              <a:ext uri="{FF2B5EF4-FFF2-40B4-BE49-F238E27FC236}">
                <a16:creationId xmlns:a16="http://schemas.microsoft.com/office/drawing/2014/main" id="{DE799DD8-C734-2056-813A-94C02FF56695}"/>
              </a:ext>
            </a:extLst>
          </p:cNvPr>
          <p:cNvPicPr>
            <a:picLocks noChangeAspect="1"/>
          </p:cNvPicPr>
          <p:nvPr/>
        </p:nvPicPr>
        <p:blipFill>
          <a:blip r:embed="rId3"/>
          <a:stretch>
            <a:fillRect/>
          </a:stretch>
        </p:blipFill>
        <p:spPr>
          <a:xfrm>
            <a:off x="490118" y="1647752"/>
            <a:ext cx="6096000" cy="2184281"/>
          </a:xfrm>
          <a:prstGeom prst="rect">
            <a:avLst/>
          </a:prstGeom>
        </p:spPr>
      </p:pic>
      <p:pic>
        <p:nvPicPr>
          <p:cNvPr id="9" name="图片 8">
            <a:extLst>
              <a:ext uri="{FF2B5EF4-FFF2-40B4-BE49-F238E27FC236}">
                <a16:creationId xmlns:a16="http://schemas.microsoft.com/office/drawing/2014/main" id="{0ED5C503-6996-E69F-BD31-4DC42B835495}"/>
              </a:ext>
            </a:extLst>
          </p:cNvPr>
          <p:cNvPicPr>
            <a:picLocks noChangeAspect="1"/>
          </p:cNvPicPr>
          <p:nvPr/>
        </p:nvPicPr>
        <p:blipFill>
          <a:blip r:embed="rId4"/>
          <a:stretch>
            <a:fillRect/>
          </a:stretch>
        </p:blipFill>
        <p:spPr>
          <a:xfrm>
            <a:off x="6869991" y="1499617"/>
            <a:ext cx="4480335" cy="2746012"/>
          </a:xfrm>
          <a:prstGeom prst="rect">
            <a:avLst/>
          </a:prstGeom>
        </p:spPr>
      </p:pic>
    </p:spTree>
    <p:extLst>
      <p:ext uri="{BB962C8B-B14F-4D97-AF65-F5344CB8AC3E}">
        <p14:creationId xmlns:p14="http://schemas.microsoft.com/office/powerpoint/2010/main" val="5704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3D8F8E-32A0-DFAB-68C0-E9D1A3ADC517}"/>
              </a:ext>
            </a:extLst>
          </p:cNvPr>
          <p:cNvSpPr>
            <a:spLocks noGrp="1"/>
          </p:cNvSpPr>
          <p:nvPr>
            <p:ph type="sldNum" sz="quarter" idx="12"/>
          </p:nvPr>
        </p:nvSpPr>
        <p:spPr/>
        <p:txBody>
          <a:bodyPr/>
          <a:lstStyle/>
          <a:p>
            <a:fld id="{2A0F8DBD-8DF3-48AE-BC97-D53FBB1B7C16}" type="slidenum">
              <a:rPr lang="en-US" smtClean="0"/>
              <a:pPr/>
              <a:t>22</a:t>
            </a:fld>
            <a:endParaRPr lang="en-US" dirty="0"/>
          </a:p>
        </p:txBody>
      </p:sp>
      <p:sp>
        <p:nvSpPr>
          <p:cNvPr id="3" name="文本框 2">
            <a:extLst>
              <a:ext uri="{FF2B5EF4-FFF2-40B4-BE49-F238E27FC236}">
                <a16:creationId xmlns:a16="http://schemas.microsoft.com/office/drawing/2014/main" id="{BE9D853B-253C-083C-9EA7-1F739D482E84}"/>
              </a:ext>
            </a:extLst>
          </p:cNvPr>
          <p:cNvSpPr txBox="1"/>
          <p:nvPr/>
        </p:nvSpPr>
        <p:spPr>
          <a:xfrm>
            <a:off x="424281" y="124359"/>
            <a:ext cx="5501031" cy="646331"/>
          </a:xfrm>
          <a:prstGeom prst="rect">
            <a:avLst/>
          </a:prstGeom>
          <a:noFill/>
        </p:spPr>
        <p:txBody>
          <a:bodyPr wrap="square" rtlCol="0">
            <a:spAutoFit/>
          </a:bodyPr>
          <a:lstStyle/>
          <a:p>
            <a:r>
              <a:rPr lang="zh-CN" altLang="en-US" sz="3600" dirty="0"/>
              <a:t>质心运动定理</a:t>
            </a:r>
          </a:p>
        </p:txBody>
      </p:sp>
      <p:pic>
        <p:nvPicPr>
          <p:cNvPr id="5" name="图片 4">
            <a:extLst>
              <a:ext uri="{FF2B5EF4-FFF2-40B4-BE49-F238E27FC236}">
                <a16:creationId xmlns:a16="http://schemas.microsoft.com/office/drawing/2014/main" id="{173F3A3C-9049-3FEE-10B1-C39B368FD41E}"/>
              </a:ext>
            </a:extLst>
          </p:cNvPr>
          <p:cNvPicPr>
            <a:picLocks noChangeAspect="1"/>
          </p:cNvPicPr>
          <p:nvPr/>
        </p:nvPicPr>
        <p:blipFill>
          <a:blip r:embed="rId2"/>
          <a:stretch>
            <a:fillRect/>
          </a:stretch>
        </p:blipFill>
        <p:spPr>
          <a:xfrm>
            <a:off x="424281" y="1096975"/>
            <a:ext cx="2494484" cy="829991"/>
          </a:xfrm>
          <a:prstGeom prst="rect">
            <a:avLst/>
          </a:prstGeom>
        </p:spPr>
      </p:pic>
      <p:pic>
        <p:nvPicPr>
          <p:cNvPr id="7" name="图片 6">
            <a:extLst>
              <a:ext uri="{FF2B5EF4-FFF2-40B4-BE49-F238E27FC236}">
                <a16:creationId xmlns:a16="http://schemas.microsoft.com/office/drawing/2014/main" id="{203274EB-B794-77B5-FE13-C1932DF986E1}"/>
              </a:ext>
            </a:extLst>
          </p:cNvPr>
          <p:cNvPicPr>
            <a:picLocks noChangeAspect="1"/>
          </p:cNvPicPr>
          <p:nvPr/>
        </p:nvPicPr>
        <p:blipFill>
          <a:blip r:embed="rId3"/>
          <a:stretch>
            <a:fillRect/>
          </a:stretch>
        </p:blipFill>
        <p:spPr>
          <a:xfrm>
            <a:off x="424281" y="2084403"/>
            <a:ext cx="4483238" cy="2017913"/>
          </a:xfrm>
          <a:prstGeom prst="rect">
            <a:avLst/>
          </a:prstGeom>
        </p:spPr>
      </p:pic>
      <p:pic>
        <p:nvPicPr>
          <p:cNvPr id="9" name="图片 8">
            <a:extLst>
              <a:ext uri="{FF2B5EF4-FFF2-40B4-BE49-F238E27FC236}">
                <a16:creationId xmlns:a16="http://schemas.microsoft.com/office/drawing/2014/main" id="{E9F49A30-2959-93F6-276B-B1017300C8E5}"/>
              </a:ext>
            </a:extLst>
          </p:cNvPr>
          <p:cNvPicPr>
            <a:picLocks noChangeAspect="1"/>
          </p:cNvPicPr>
          <p:nvPr/>
        </p:nvPicPr>
        <p:blipFill>
          <a:blip r:embed="rId4"/>
          <a:stretch>
            <a:fillRect/>
          </a:stretch>
        </p:blipFill>
        <p:spPr>
          <a:xfrm>
            <a:off x="424281" y="4102316"/>
            <a:ext cx="2842260" cy="1715006"/>
          </a:xfrm>
          <a:prstGeom prst="rect">
            <a:avLst/>
          </a:prstGeom>
        </p:spPr>
      </p:pic>
      <p:grpSp>
        <p:nvGrpSpPr>
          <p:cNvPr id="10" name="组合 9">
            <a:extLst>
              <a:ext uri="{FF2B5EF4-FFF2-40B4-BE49-F238E27FC236}">
                <a16:creationId xmlns:a16="http://schemas.microsoft.com/office/drawing/2014/main" id="{9EF441E0-C475-9BDB-BA84-5BAF247D3EF2}"/>
              </a:ext>
            </a:extLst>
          </p:cNvPr>
          <p:cNvGrpSpPr/>
          <p:nvPr/>
        </p:nvGrpSpPr>
        <p:grpSpPr>
          <a:xfrm>
            <a:off x="3609032" y="939536"/>
            <a:ext cx="1298487" cy="1144867"/>
            <a:chOff x="5094997" y="1002791"/>
            <a:chExt cx="1298487" cy="1144867"/>
          </a:xfrm>
        </p:grpSpPr>
        <p:pic>
          <p:nvPicPr>
            <p:cNvPr id="6" name="图片 5">
              <a:extLst>
                <a:ext uri="{FF2B5EF4-FFF2-40B4-BE49-F238E27FC236}">
                  <a16:creationId xmlns:a16="http://schemas.microsoft.com/office/drawing/2014/main" id="{958C36F3-5D55-DB2C-C1B1-F311765B0611}"/>
                </a:ext>
              </a:extLst>
            </p:cNvPr>
            <p:cNvPicPr>
              <a:picLocks noChangeAspect="1"/>
            </p:cNvPicPr>
            <p:nvPr/>
          </p:nvPicPr>
          <p:blipFill>
            <a:blip r:embed="rId5"/>
            <a:stretch>
              <a:fillRect/>
            </a:stretch>
          </p:blipFill>
          <p:spPr>
            <a:xfrm>
              <a:off x="5248617" y="1002791"/>
              <a:ext cx="1144867" cy="1144867"/>
            </a:xfrm>
            <a:prstGeom prst="rect">
              <a:avLst/>
            </a:prstGeom>
          </p:spPr>
        </p:pic>
        <p:sp>
          <p:nvSpPr>
            <p:cNvPr id="8" name="文本框 7">
              <a:extLst>
                <a:ext uri="{FF2B5EF4-FFF2-40B4-BE49-F238E27FC236}">
                  <a16:creationId xmlns:a16="http://schemas.microsoft.com/office/drawing/2014/main" id="{A0E80228-DECE-6DC0-079A-0A9E4D269322}"/>
                </a:ext>
              </a:extLst>
            </p:cNvPr>
            <p:cNvSpPr txBox="1"/>
            <p:nvPr/>
          </p:nvSpPr>
          <p:spPr>
            <a:xfrm>
              <a:off x="5094997" y="1575224"/>
              <a:ext cx="307239" cy="369332"/>
            </a:xfrm>
            <a:prstGeom prst="rect">
              <a:avLst/>
            </a:prstGeom>
            <a:noFill/>
          </p:spPr>
          <p:txBody>
            <a:bodyPr wrap="square" rtlCol="0">
              <a:spAutoFit/>
            </a:bodyPr>
            <a:lstStyle/>
            <a:p>
              <a:r>
                <a:rPr lang="en-US" altLang="zh-CN" b="1" dirty="0"/>
                <a:t>r</a:t>
              </a:r>
              <a:endParaRPr lang="zh-CN" altLang="en-US" b="1" dirty="0"/>
            </a:p>
          </p:txBody>
        </p:sp>
      </p:grpSp>
      <p:sp>
        <p:nvSpPr>
          <p:cNvPr id="12" name="文本框 11">
            <a:extLst>
              <a:ext uri="{FF2B5EF4-FFF2-40B4-BE49-F238E27FC236}">
                <a16:creationId xmlns:a16="http://schemas.microsoft.com/office/drawing/2014/main" id="{07CFBC34-BAAF-6694-7957-67BEE9C2B8DB}"/>
              </a:ext>
            </a:extLst>
          </p:cNvPr>
          <p:cNvSpPr txBox="1"/>
          <p:nvPr/>
        </p:nvSpPr>
        <p:spPr>
          <a:xfrm>
            <a:off x="424282" y="5918464"/>
            <a:ext cx="5179162" cy="646331"/>
          </a:xfrm>
          <a:prstGeom prst="rect">
            <a:avLst/>
          </a:prstGeom>
          <a:noFill/>
        </p:spPr>
        <p:txBody>
          <a:bodyPr wrap="square">
            <a:spAutoFit/>
          </a:bodyPr>
          <a:lstStyle/>
          <a:p>
            <a:r>
              <a:rPr lang="zh-CN" altLang="en-US" dirty="0"/>
              <a:t>质心、重心是不同的物理概念，空间位置不一定重合。只有物体处于均匀重力场时，两者才重合。</a:t>
            </a:r>
          </a:p>
        </p:txBody>
      </p:sp>
      <p:sp>
        <p:nvSpPr>
          <p:cNvPr id="13" name="文本框 12">
            <a:extLst>
              <a:ext uri="{FF2B5EF4-FFF2-40B4-BE49-F238E27FC236}">
                <a16:creationId xmlns:a16="http://schemas.microsoft.com/office/drawing/2014/main" id="{7C909296-59F8-1702-228C-8296A0B40B4D}"/>
              </a:ext>
            </a:extLst>
          </p:cNvPr>
          <p:cNvSpPr txBox="1"/>
          <p:nvPr/>
        </p:nvSpPr>
        <p:spPr>
          <a:xfrm>
            <a:off x="5925312" y="957739"/>
            <a:ext cx="1329330" cy="369332"/>
          </a:xfrm>
          <a:prstGeom prst="rect">
            <a:avLst/>
          </a:prstGeom>
          <a:noFill/>
        </p:spPr>
        <p:txBody>
          <a:bodyPr wrap="square" rtlCol="0">
            <a:spAutoFit/>
          </a:bodyPr>
          <a:lstStyle/>
          <a:p>
            <a:r>
              <a:rPr lang="zh-CN" altLang="en-US" dirty="0"/>
              <a:t>求质心例题：</a:t>
            </a:r>
          </a:p>
        </p:txBody>
      </p:sp>
      <p:pic>
        <p:nvPicPr>
          <p:cNvPr id="15" name="图片 14">
            <a:extLst>
              <a:ext uri="{FF2B5EF4-FFF2-40B4-BE49-F238E27FC236}">
                <a16:creationId xmlns:a16="http://schemas.microsoft.com/office/drawing/2014/main" id="{EB3266FF-A999-BB68-5772-E8FE371E8D19}"/>
              </a:ext>
            </a:extLst>
          </p:cNvPr>
          <p:cNvPicPr>
            <a:picLocks noChangeAspect="1"/>
          </p:cNvPicPr>
          <p:nvPr/>
        </p:nvPicPr>
        <p:blipFill>
          <a:blip r:embed="rId6"/>
          <a:stretch>
            <a:fillRect/>
          </a:stretch>
        </p:blipFill>
        <p:spPr>
          <a:xfrm>
            <a:off x="5925312" y="1366690"/>
            <a:ext cx="1507694" cy="1726669"/>
          </a:xfrm>
          <a:prstGeom prst="rect">
            <a:avLst/>
          </a:prstGeom>
        </p:spPr>
      </p:pic>
      <p:pic>
        <p:nvPicPr>
          <p:cNvPr id="17" name="图片 16">
            <a:extLst>
              <a:ext uri="{FF2B5EF4-FFF2-40B4-BE49-F238E27FC236}">
                <a16:creationId xmlns:a16="http://schemas.microsoft.com/office/drawing/2014/main" id="{72F6CBF0-3EA1-7ABD-8D38-EABE5740E88A}"/>
              </a:ext>
            </a:extLst>
          </p:cNvPr>
          <p:cNvPicPr>
            <a:picLocks noChangeAspect="1"/>
          </p:cNvPicPr>
          <p:nvPr/>
        </p:nvPicPr>
        <p:blipFill>
          <a:blip r:embed="rId7"/>
          <a:stretch>
            <a:fillRect/>
          </a:stretch>
        </p:blipFill>
        <p:spPr>
          <a:xfrm>
            <a:off x="7584854" y="1713343"/>
            <a:ext cx="3452470" cy="742120"/>
          </a:xfrm>
          <a:prstGeom prst="rect">
            <a:avLst/>
          </a:prstGeom>
        </p:spPr>
      </p:pic>
      <p:pic>
        <p:nvPicPr>
          <p:cNvPr id="19" name="图片 18">
            <a:extLst>
              <a:ext uri="{FF2B5EF4-FFF2-40B4-BE49-F238E27FC236}">
                <a16:creationId xmlns:a16="http://schemas.microsoft.com/office/drawing/2014/main" id="{4327C7BD-EA0F-5CEE-0E13-11AB2823A2A4}"/>
              </a:ext>
            </a:extLst>
          </p:cNvPr>
          <p:cNvPicPr>
            <a:picLocks noChangeAspect="1"/>
          </p:cNvPicPr>
          <p:nvPr/>
        </p:nvPicPr>
        <p:blipFill>
          <a:blip r:embed="rId8"/>
          <a:stretch>
            <a:fillRect/>
          </a:stretch>
        </p:blipFill>
        <p:spPr>
          <a:xfrm>
            <a:off x="6096000" y="3156256"/>
            <a:ext cx="1545194" cy="608386"/>
          </a:xfrm>
          <a:prstGeom prst="rect">
            <a:avLst/>
          </a:prstGeom>
        </p:spPr>
      </p:pic>
      <p:pic>
        <p:nvPicPr>
          <p:cNvPr id="21" name="图片 20">
            <a:extLst>
              <a:ext uri="{FF2B5EF4-FFF2-40B4-BE49-F238E27FC236}">
                <a16:creationId xmlns:a16="http://schemas.microsoft.com/office/drawing/2014/main" id="{56F04BE5-43B9-4C0F-BB10-247177F1A3DF}"/>
              </a:ext>
            </a:extLst>
          </p:cNvPr>
          <p:cNvPicPr>
            <a:picLocks noChangeAspect="1"/>
          </p:cNvPicPr>
          <p:nvPr/>
        </p:nvPicPr>
        <p:blipFill>
          <a:blip r:embed="rId9"/>
          <a:stretch>
            <a:fillRect/>
          </a:stretch>
        </p:blipFill>
        <p:spPr>
          <a:xfrm>
            <a:off x="8060913" y="2649590"/>
            <a:ext cx="2531497" cy="887537"/>
          </a:xfrm>
          <a:prstGeom prst="rect">
            <a:avLst/>
          </a:prstGeom>
        </p:spPr>
      </p:pic>
      <p:sp>
        <p:nvSpPr>
          <p:cNvPr id="22" name="文本框 21">
            <a:extLst>
              <a:ext uri="{FF2B5EF4-FFF2-40B4-BE49-F238E27FC236}">
                <a16:creationId xmlns:a16="http://schemas.microsoft.com/office/drawing/2014/main" id="{5021CBBB-CDF0-1289-4BD4-0DA7462DB049}"/>
              </a:ext>
            </a:extLst>
          </p:cNvPr>
          <p:cNvSpPr txBox="1"/>
          <p:nvPr/>
        </p:nvSpPr>
        <p:spPr>
          <a:xfrm>
            <a:off x="8060913" y="3613353"/>
            <a:ext cx="3944112" cy="523220"/>
          </a:xfrm>
          <a:prstGeom prst="rect">
            <a:avLst/>
          </a:prstGeom>
          <a:noFill/>
        </p:spPr>
        <p:txBody>
          <a:bodyPr wrap="square" rtlCol="0">
            <a:spAutoFit/>
          </a:bodyPr>
          <a:lstStyle/>
          <a:p>
            <a:r>
              <a:rPr lang="zh-CN" altLang="en-US" sz="1400" dirty="0"/>
              <a:t>注意积分上下限，一般是</a:t>
            </a:r>
            <a:r>
              <a:rPr lang="en-US" altLang="zh-CN" sz="1400" dirty="0"/>
              <a:t>x</a:t>
            </a:r>
            <a:r>
              <a:rPr lang="zh-CN" altLang="en-US" sz="1400" dirty="0"/>
              <a:t>从负到正</a:t>
            </a:r>
            <a:endParaRPr lang="en-US" altLang="zh-CN" sz="1400" dirty="0"/>
          </a:p>
          <a:p>
            <a:r>
              <a:rPr lang="zh-CN" altLang="en-US" sz="1400" dirty="0"/>
              <a:t>面密度可以设、并且消掉</a:t>
            </a:r>
          </a:p>
        </p:txBody>
      </p:sp>
      <p:sp>
        <p:nvSpPr>
          <p:cNvPr id="23" name="矩形 22">
            <a:extLst>
              <a:ext uri="{FF2B5EF4-FFF2-40B4-BE49-F238E27FC236}">
                <a16:creationId xmlns:a16="http://schemas.microsoft.com/office/drawing/2014/main" id="{8C999C58-87E5-AE02-42F5-3D4B5001EA4F}"/>
              </a:ext>
            </a:extLst>
          </p:cNvPr>
          <p:cNvSpPr/>
          <p:nvPr/>
        </p:nvSpPr>
        <p:spPr>
          <a:xfrm>
            <a:off x="8232775" y="2649590"/>
            <a:ext cx="218024" cy="466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3E51B3B5-DAB4-1EC6-662E-9D7AD93BDEE1}"/>
              </a:ext>
            </a:extLst>
          </p:cNvPr>
          <p:cNvPicPr>
            <a:picLocks noChangeAspect="1"/>
          </p:cNvPicPr>
          <p:nvPr/>
        </p:nvPicPr>
        <p:blipFill>
          <a:blip r:embed="rId10"/>
          <a:stretch>
            <a:fillRect/>
          </a:stretch>
        </p:blipFill>
        <p:spPr>
          <a:xfrm>
            <a:off x="5925312" y="4465435"/>
            <a:ext cx="1602904" cy="1618280"/>
          </a:xfrm>
          <a:prstGeom prst="rect">
            <a:avLst/>
          </a:prstGeom>
        </p:spPr>
      </p:pic>
      <p:sp>
        <p:nvSpPr>
          <p:cNvPr id="27" name="文本框 26">
            <a:extLst>
              <a:ext uri="{FF2B5EF4-FFF2-40B4-BE49-F238E27FC236}">
                <a16:creationId xmlns:a16="http://schemas.microsoft.com/office/drawing/2014/main" id="{034C44F5-8E0F-DF57-C608-15693C46F900}"/>
              </a:ext>
            </a:extLst>
          </p:cNvPr>
          <p:cNvSpPr txBox="1"/>
          <p:nvPr/>
        </p:nvSpPr>
        <p:spPr>
          <a:xfrm>
            <a:off x="7272004" y="4462349"/>
            <a:ext cx="4109313" cy="369332"/>
          </a:xfrm>
          <a:prstGeom prst="rect">
            <a:avLst/>
          </a:prstGeom>
          <a:noFill/>
        </p:spPr>
        <p:txBody>
          <a:bodyPr wrap="square">
            <a:spAutoFit/>
          </a:bodyPr>
          <a:lstStyle/>
          <a:p>
            <a:r>
              <a:rPr lang="zh-CN" altLang="en-US" dirty="0"/>
              <a:t>等效成求半径</a:t>
            </a:r>
            <a:r>
              <a:rPr lang="en-US" altLang="zh-CN" dirty="0"/>
              <a:t>r=2/3R</a:t>
            </a:r>
            <a:r>
              <a:rPr lang="zh-CN" altLang="en-US" dirty="0"/>
              <a:t>的半圆的质心位置</a:t>
            </a:r>
          </a:p>
        </p:txBody>
      </p:sp>
      <p:pic>
        <p:nvPicPr>
          <p:cNvPr id="29" name="图片 28">
            <a:extLst>
              <a:ext uri="{FF2B5EF4-FFF2-40B4-BE49-F238E27FC236}">
                <a16:creationId xmlns:a16="http://schemas.microsoft.com/office/drawing/2014/main" id="{2AD83A6C-697F-024D-0FA0-A287F0B131C5}"/>
              </a:ext>
            </a:extLst>
          </p:cNvPr>
          <p:cNvPicPr>
            <a:picLocks noChangeAspect="1"/>
          </p:cNvPicPr>
          <p:nvPr/>
        </p:nvPicPr>
        <p:blipFill>
          <a:blip r:embed="rId11"/>
          <a:stretch>
            <a:fillRect/>
          </a:stretch>
        </p:blipFill>
        <p:spPr>
          <a:xfrm>
            <a:off x="7637339" y="4903698"/>
            <a:ext cx="3659754" cy="369333"/>
          </a:xfrm>
          <a:prstGeom prst="rect">
            <a:avLst/>
          </a:prstGeom>
        </p:spPr>
      </p:pic>
      <p:pic>
        <p:nvPicPr>
          <p:cNvPr id="31" name="图片 30">
            <a:extLst>
              <a:ext uri="{FF2B5EF4-FFF2-40B4-BE49-F238E27FC236}">
                <a16:creationId xmlns:a16="http://schemas.microsoft.com/office/drawing/2014/main" id="{E8C82F5F-42F5-2F7E-CA77-11378C53D631}"/>
              </a:ext>
            </a:extLst>
          </p:cNvPr>
          <p:cNvPicPr>
            <a:picLocks noChangeAspect="1"/>
          </p:cNvPicPr>
          <p:nvPr/>
        </p:nvPicPr>
        <p:blipFill>
          <a:blip r:embed="rId12"/>
          <a:stretch>
            <a:fillRect/>
          </a:stretch>
        </p:blipFill>
        <p:spPr>
          <a:xfrm>
            <a:off x="7673915" y="5244826"/>
            <a:ext cx="2922461" cy="1024154"/>
          </a:xfrm>
          <a:prstGeom prst="rect">
            <a:avLst/>
          </a:prstGeom>
        </p:spPr>
      </p:pic>
    </p:spTree>
    <p:extLst>
      <p:ext uri="{BB962C8B-B14F-4D97-AF65-F5344CB8AC3E}">
        <p14:creationId xmlns:p14="http://schemas.microsoft.com/office/powerpoint/2010/main" val="22145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F108D3-D1C6-1E38-5552-91BF88B337F6}"/>
              </a:ext>
            </a:extLst>
          </p:cNvPr>
          <p:cNvSpPr>
            <a:spLocks noGrp="1"/>
          </p:cNvSpPr>
          <p:nvPr>
            <p:ph type="sldNum" sz="quarter" idx="12"/>
          </p:nvPr>
        </p:nvSpPr>
        <p:spPr/>
        <p:txBody>
          <a:bodyPr/>
          <a:lstStyle/>
          <a:p>
            <a:fld id="{2A0F8DBD-8DF3-48AE-BC97-D53FBB1B7C16}" type="slidenum">
              <a:rPr lang="en-US" smtClean="0"/>
              <a:pPr/>
              <a:t>23</a:t>
            </a:fld>
            <a:endParaRPr lang="en-US" dirty="0"/>
          </a:p>
        </p:txBody>
      </p:sp>
      <p:pic>
        <p:nvPicPr>
          <p:cNvPr id="4" name="图片 3">
            <a:extLst>
              <a:ext uri="{FF2B5EF4-FFF2-40B4-BE49-F238E27FC236}">
                <a16:creationId xmlns:a16="http://schemas.microsoft.com/office/drawing/2014/main" id="{A7B3FC49-3667-9692-5740-32B96939F0E1}"/>
              </a:ext>
            </a:extLst>
          </p:cNvPr>
          <p:cNvPicPr>
            <a:picLocks noChangeAspect="1"/>
          </p:cNvPicPr>
          <p:nvPr/>
        </p:nvPicPr>
        <p:blipFill>
          <a:blip r:embed="rId2"/>
          <a:stretch>
            <a:fillRect/>
          </a:stretch>
        </p:blipFill>
        <p:spPr>
          <a:xfrm>
            <a:off x="1368705" y="1085544"/>
            <a:ext cx="2705862" cy="1814361"/>
          </a:xfrm>
          <a:prstGeom prst="rect">
            <a:avLst/>
          </a:prstGeom>
        </p:spPr>
      </p:pic>
      <p:pic>
        <p:nvPicPr>
          <p:cNvPr id="6" name="图片 5">
            <a:extLst>
              <a:ext uri="{FF2B5EF4-FFF2-40B4-BE49-F238E27FC236}">
                <a16:creationId xmlns:a16="http://schemas.microsoft.com/office/drawing/2014/main" id="{C40BF610-33BD-C83E-490A-4D2906DA0E04}"/>
              </a:ext>
            </a:extLst>
          </p:cNvPr>
          <p:cNvPicPr>
            <a:picLocks noChangeAspect="1"/>
          </p:cNvPicPr>
          <p:nvPr/>
        </p:nvPicPr>
        <p:blipFill>
          <a:blip r:embed="rId3"/>
          <a:stretch>
            <a:fillRect/>
          </a:stretch>
        </p:blipFill>
        <p:spPr>
          <a:xfrm>
            <a:off x="483564" y="3173996"/>
            <a:ext cx="2383993" cy="2297824"/>
          </a:xfrm>
          <a:prstGeom prst="rect">
            <a:avLst/>
          </a:prstGeom>
        </p:spPr>
      </p:pic>
      <p:pic>
        <p:nvPicPr>
          <p:cNvPr id="8" name="图片 7">
            <a:extLst>
              <a:ext uri="{FF2B5EF4-FFF2-40B4-BE49-F238E27FC236}">
                <a16:creationId xmlns:a16="http://schemas.microsoft.com/office/drawing/2014/main" id="{0546AF0F-1DCB-3211-FF17-22F9BECC513C}"/>
              </a:ext>
            </a:extLst>
          </p:cNvPr>
          <p:cNvPicPr>
            <a:picLocks noChangeAspect="1"/>
          </p:cNvPicPr>
          <p:nvPr/>
        </p:nvPicPr>
        <p:blipFill>
          <a:blip r:embed="rId4"/>
          <a:stretch>
            <a:fillRect/>
          </a:stretch>
        </p:blipFill>
        <p:spPr>
          <a:xfrm>
            <a:off x="3066288" y="3203307"/>
            <a:ext cx="2383993" cy="2150776"/>
          </a:xfrm>
          <a:prstGeom prst="rect">
            <a:avLst/>
          </a:prstGeom>
        </p:spPr>
      </p:pic>
      <p:sp>
        <p:nvSpPr>
          <p:cNvPr id="11" name="矩形 10">
            <a:extLst>
              <a:ext uri="{FF2B5EF4-FFF2-40B4-BE49-F238E27FC236}">
                <a16:creationId xmlns:a16="http://schemas.microsoft.com/office/drawing/2014/main" id="{8E89CFD0-C459-1C04-C64B-9FB5B0D51624}"/>
              </a:ext>
            </a:extLst>
          </p:cNvPr>
          <p:cNvSpPr/>
          <p:nvPr/>
        </p:nvSpPr>
        <p:spPr>
          <a:xfrm>
            <a:off x="1056564" y="4089546"/>
            <a:ext cx="1408658" cy="3068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8E7BF9B-4498-D8CC-CA2C-5D1A2336092A}"/>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spTree>
    <p:extLst>
      <p:ext uri="{BB962C8B-B14F-4D97-AF65-F5344CB8AC3E}">
        <p14:creationId xmlns:p14="http://schemas.microsoft.com/office/powerpoint/2010/main" val="51054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678926-EFE2-8A01-F30F-5D255E772A23}"/>
              </a:ext>
            </a:extLst>
          </p:cNvPr>
          <p:cNvSpPr>
            <a:spLocks noGrp="1"/>
          </p:cNvSpPr>
          <p:nvPr>
            <p:ph type="sldNum" sz="quarter" idx="12"/>
          </p:nvPr>
        </p:nvSpPr>
        <p:spPr/>
        <p:txBody>
          <a:bodyPr/>
          <a:lstStyle/>
          <a:p>
            <a:fld id="{2A0F8DBD-8DF3-48AE-BC97-D53FBB1B7C16}" type="slidenum">
              <a:rPr lang="en-US" smtClean="0"/>
              <a:pPr/>
              <a:t>24</a:t>
            </a:fld>
            <a:endParaRPr lang="en-US" dirty="0"/>
          </a:p>
        </p:txBody>
      </p:sp>
      <p:sp>
        <p:nvSpPr>
          <p:cNvPr id="3" name="文本框 2">
            <a:extLst>
              <a:ext uri="{FF2B5EF4-FFF2-40B4-BE49-F238E27FC236}">
                <a16:creationId xmlns:a16="http://schemas.microsoft.com/office/drawing/2014/main" id="{998D6B59-F8EC-E6FC-D701-E8494A95B9C1}"/>
              </a:ext>
            </a:extLst>
          </p:cNvPr>
          <p:cNvSpPr txBox="1"/>
          <p:nvPr/>
        </p:nvSpPr>
        <p:spPr>
          <a:xfrm>
            <a:off x="532737" y="87464"/>
            <a:ext cx="5359179" cy="707886"/>
          </a:xfrm>
          <a:prstGeom prst="rect">
            <a:avLst/>
          </a:prstGeom>
          <a:noFill/>
        </p:spPr>
        <p:txBody>
          <a:bodyPr wrap="square" rtlCol="0">
            <a:spAutoFit/>
          </a:bodyPr>
          <a:lstStyle/>
          <a:p>
            <a:r>
              <a:rPr lang="zh-CN" altLang="en-US" sz="4000" dirty="0"/>
              <a:t>错题</a:t>
            </a:r>
          </a:p>
        </p:txBody>
      </p:sp>
      <p:pic>
        <p:nvPicPr>
          <p:cNvPr id="5" name="图片 4">
            <a:extLst>
              <a:ext uri="{FF2B5EF4-FFF2-40B4-BE49-F238E27FC236}">
                <a16:creationId xmlns:a16="http://schemas.microsoft.com/office/drawing/2014/main" id="{C406C2B3-77FD-CE59-9C37-DE3037C8C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90" y="1141987"/>
            <a:ext cx="6696862" cy="749033"/>
          </a:xfrm>
          <a:prstGeom prst="rect">
            <a:avLst/>
          </a:prstGeom>
        </p:spPr>
      </p:pic>
      <p:sp>
        <p:nvSpPr>
          <p:cNvPr id="6" name="文本框 5">
            <a:extLst>
              <a:ext uri="{FF2B5EF4-FFF2-40B4-BE49-F238E27FC236}">
                <a16:creationId xmlns:a16="http://schemas.microsoft.com/office/drawing/2014/main" id="{29A8B7C5-F62D-1E7A-163E-93D0880BAFE0}"/>
              </a:ext>
            </a:extLst>
          </p:cNvPr>
          <p:cNvSpPr txBox="1"/>
          <p:nvPr/>
        </p:nvSpPr>
        <p:spPr>
          <a:xfrm>
            <a:off x="614790" y="1989612"/>
            <a:ext cx="2061250" cy="369332"/>
          </a:xfrm>
          <a:prstGeom prst="rect">
            <a:avLst/>
          </a:prstGeom>
          <a:noFill/>
        </p:spPr>
        <p:txBody>
          <a:bodyPr wrap="square" rtlCol="0">
            <a:spAutoFit/>
          </a:bodyPr>
          <a:lstStyle/>
          <a:p>
            <a:r>
              <a:rPr lang="en-US" altLang="zh-CN" dirty="0"/>
              <a:t>2s,</a:t>
            </a:r>
            <a:r>
              <a:rPr lang="zh-CN" altLang="en-US" dirty="0"/>
              <a:t>假设河水静止。</a:t>
            </a:r>
          </a:p>
        </p:txBody>
      </p:sp>
      <p:sp>
        <p:nvSpPr>
          <p:cNvPr id="10" name="文本框 9">
            <a:extLst>
              <a:ext uri="{FF2B5EF4-FFF2-40B4-BE49-F238E27FC236}">
                <a16:creationId xmlns:a16="http://schemas.microsoft.com/office/drawing/2014/main" id="{4DE4A560-4ACE-9FA9-FE66-61CAF6E3D669}"/>
              </a:ext>
            </a:extLst>
          </p:cNvPr>
          <p:cNvSpPr txBox="1"/>
          <p:nvPr/>
        </p:nvSpPr>
        <p:spPr>
          <a:xfrm>
            <a:off x="139302" y="2508795"/>
            <a:ext cx="7588044" cy="1200329"/>
          </a:xfrm>
          <a:prstGeom prst="rect">
            <a:avLst/>
          </a:prstGeom>
          <a:noFill/>
        </p:spPr>
        <p:txBody>
          <a:bodyPr wrap="square">
            <a:spAutoFit/>
          </a:bodyPr>
          <a:lstStyle/>
          <a:p>
            <a:r>
              <a:rPr lang="en-US" altLang="zh-CN" dirty="0"/>
              <a:t>2.</a:t>
            </a:r>
          </a:p>
          <a:p>
            <a:pPr lvl="1"/>
            <a:r>
              <a:rPr lang="zh-CN" altLang="en-US" dirty="0"/>
              <a:t>质量分别为</a:t>
            </a:r>
            <a:r>
              <a:rPr lang="en-US" altLang="zh-CN" dirty="0"/>
              <a:t>m</a:t>
            </a:r>
            <a:r>
              <a:rPr lang="zh-CN" altLang="en-US" dirty="0"/>
              <a:t>和</a:t>
            </a:r>
            <a:r>
              <a:rPr lang="en-US" altLang="zh-CN" dirty="0"/>
              <a:t>M</a:t>
            </a:r>
            <a:r>
              <a:rPr lang="zh-CN" altLang="en-US" dirty="0"/>
              <a:t>的滑块</a:t>
            </a:r>
            <a:r>
              <a:rPr lang="en-US" altLang="zh-CN" dirty="0"/>
              <a:t>A</a:t>
            </a:r>
            <a:r>
              <a:rPr lang="zh-CN" altLang="en-US" dirty="0"/>
              <a:t>和</a:t>
            </a:r>
            <a:r>
              <a:rPr lang="en-US" altLang="zh-CN" dirty="0"/>
              <a:t>B</a:t>
            </a:r>
            <a:r>
              <a:rPr lang="zh-CN" altLang="en-US" dirty="0"/>
              <a:t>，叠放在光滑水平桌面上。</a:t>
            </a:r>
            <a:r>
              <a:rPr lang="en-US" altLang="zh-CN" dirty="0"/>
              <a:t>A</a:t>
            </a:r>
            <a:r>
              <a:rPr lang="zh-CN" altLang="en-US" dirty="0"/>
              <a:t>与</a:t>
            </a:r>
            <a:r>
              <a:rPr lang="en-US" altLang="zh-CN" dirty="0"/>
              <a:t>B</a:t>
            </a:r>
            <a:r>
              <a:rPr lang="zh-CN" altLang="en-US" dirty="0"/>
              <a:t>之间 的静摩擦因数和滑动摩擦因数分布为</a:t>
            </a:r>
            <a:r>
              <a:rPr lang="en-US" altLang="zh-CN" dirty="0" err="1"/>
              <a:t>μs</a:t>
            </a:r>
            <a:r>
              <a:rPr lang="en-US" altLang="zh-CN" dirty="0"/>
              <a:t> , </a:t>
            </a:r>
            <a:r>
              <a:rPr lang="en-US" altLang="zh-CN" dirty="0" err="1"/>
              <a:t>μk</a:t>
            </a:r>
            <a:r>
              <a:rPr lang="zh-CN" altLang="en-US" dirty="0"/>
              <a:t>。系统原先静止，现有一 个水平力</a:t>
            </a:r>
            <a:r>
              <a:rPr lang="en-US" altLang="zh-CN" dirty="0"/>
              <a:t>F</a:t>
            </a:r>
            <a:r>
              <a:rPr lang="zh-CN" altLang="en-US" dirty="0"/>
              <a:t>作用于</a:t>
            </a:r>
            <a:r>
              <a:rPr lang="en-US" altLang="zh-CN" dirty="0"/>
              <a:t>A</a:t>
            </a:r>
            <a:r>
              <a:rPr lang="zh-CN" altLang="en-US" dirty="0"/>
              <a:t>上，要使</a:t>
            </a:r>
            <a:r>
              <a:rPr lang="en-US" altLang="zh-CN" dirty="0"/>
              <a:t>A</a:t>
            </a:r>
            <a:r>
              <a:rPr lang="zh-CN" altLang="en-US" dirty="0"/>
              <a:t>和</a:t>
            </a:r>
            <a:r>
              <a:rPr lang="en-US" altLang="zh-CN" dirty="0"/>
              <a:t>B</a:t>
            </a:r>
            <a:r>
              <a:rPr lang="zh-CN" altLang="en-US" dirty="0"/>
              <a:t>不发生相对滑动，求</a:t>
            </a:r>
            <a:r>
              <a:rPr lang="en-US" altLang="zh-CN" dirty="0"/>
              <a:t>F</a:t>
            </a:r>
            <a:r>
              <a:rPr lang="zh-CN" altLang="en-US" dirty="0"/>
              <a:t>的最大取值</a:t>
            </a:r>
          </a:p>
        </p:txBody>
      </p:sp>
      <p:sp>
        <p:nvSpPr>
          <p:cNvPr id="4" name="文本框 3">
            <a:extLst>
              <a:ext uri="{FF2B5EF4-FFF2-40B4-BE49-F238E27FC236}">
                <a16:creationId xmlns:a16="http://schemas.microsoft.com/office/drawing/2014/main" id="{BC9210D3-A3DE-AF19-1E84-DC538425B8D9}"/>
              </a:ext>
            </a:extLst>
          </p:cNvPr>
          <p:cNvSpPr txBox="1"/>
          <p:nvPr/>
        </p:nvSpPr>
        <p:spPr>
          <a:xfrm>
            <a:off x="614790" y="3655332"/>
            <a:ext cx="6498896" cy="369332"/>
          </a:xfrm>
          <a:prstGeom prst="rect">
            <a:avLst/>
          </a:prstGeom>
          <a:noFill/>
        </p:spPr>
        <p:txBody>
          <a:bodyPr wrap="square" rtlCol="0">
            <a:spAutoFit/>
          </a:bodyPr>
          <a:lstStyle/>
          <a:p>
            <a:r>
              <a:rPr lang="zh-CN" altLang="en-US" dirty="0">
                <a:solidFill>
                  <a:srgbClr val="FF0000"/>
                </a:solidFill>
              </a:rPr>
              <a:t>最大静摩擦力略大于滑动摩擦力，故最大值用</a:t>
            </a:r>
            <a:r>
              <a:rPr lang="en-US" altLang="zh-CN" dirty="0" err="1">
                <a:solidFill>
                  <a:srgbClr val="FF0000"/>
                </a:solidFill>
              </a:rPr>
              <a:t>μs</a:t>
            </a:r>
            <a:r>
              <a:rPr lang="zh-CN" altLang="en-US" dirty="0">
                <a:solidFill>
                  <a:srgbClr val="FF0000"/>
                </a:solidFill>
              </a:rPr>
              <a:t>算</a:t>
            </a:r>
          </a:p>
        </p:txBody>
      </p:sp>
      <p:pic>
        <p:nvPicPr>
          <p:cNvPr id="8" name="图片 7">
            <a:extLst>
              <a:ext uri="{FF2B5EF4-FFF2-40B4-BE49-F238E27FC236}">
                <a16:creationId xmlns:a16="http://schemas.microsoft.com/office/drawing/2014/main" id="{22CD0331-D3BF-63D7-FEAF-DF94213C7B27}"/>
              </a:ext>
            </a:extLst>
          </p:cNvPr>
          <p:cNvPicPr>
            <a:picLocks noChangeAspect="1"/>
          </p:cNvPicPr>
          <p:nvPr/>
        </p:nvPicPr>
        <p:blipFill>
          <a:blip r:embed="rId3"/>
          <a:stretch>
            <a:fillRect/>
          </a:stretch>
        </p:blipFill>
        <p:spPr>
          <a:xfrm>
            <a:off x="614790" y="4683723"/>
            <a:ext cx="2776538" cy="2028825"/>
          </a:xfrm>
          <a:prstGeom prst="rect">
            <a:avLst/>
          </a:prstGeom>
        </p:spPr>
      </p:pic>
      <p:sp>
        <p:nvSpPr>
          <p:cNvPr id="11" name="文本框 10">
            <a:extLst>
              <a:ext uri="{FF2B5EF4-FFF2-40B4-BE49-F238E27FC236}">
                <a16:creationId xmlns:a16="http://schemas.microsoft.com/office/drawing/2014/main" id="{A1898740-A132-3F66-A7DF-9D5904F21EC6}"/>
              </a:ext>
            </a:extLst>
          </p:cNvPr>
          <p:cNvSpPr txBox="1"/>
          <p:nvPr/>
        </p:nvSpPr>
        <p:spPr>
          <a:xfrm>
            <a:off x="220678" y="4499057"/>
            <a:ext cx="394112" cy="369332"/>
          </a:xfrm>
          <a:prstGeom prst="rect">
            <a:avLst/>
          </a:prstGeom>
          <a:noFill/>
        </p:spPr>
        <p:txBody>
          <a:bodyPr wrap="square">
            <a:spAutoFit/>
          </a:bodyPr>
          <a:lstStyle/>
          <a:p>
            <a:r>
              <a:rPr lang="en-US" altLang="zh-CN" dirty="0"/>
              <a:t>3.</a:t>
            </a:r>
            <a:endParaRPr lang="zh-CN" altLang="en-US" dirty="0"/>
          </a:p>
        </p:txBody>
      </p:sp>
      <p:sp>
        <p:nvSpPr>
          <p:cNvPr id="12" name="文本框 11">
            <a:extLst>
              <a:ext uri="{FF2B5EF4-FFF2-40B4-BE49-F238E27FC236}">
                <a16:creationId xmlns:a16="http://schemas.microsoft.com/office/drawing/2014/main" id="{C2F872EA-2D4F-1164-B9EB-9172540563B6}"/>
              </a:ext>
            </a:extLst>
          </p:cNvPr>
          <p:cNvSpPr txBox="1"/>
          <p:nvPr/>
        </p:nvSpPr>
        <p:spPr>
          <a:xfrm>
            <a:off x="139302" y="957321"/>
            <a:ext cx="394112" cy="369332"/>
          </a:xfrm>
          <a:prstGeom prst="rect">
            <a:avLst/>
          </a:prstGeom>
          <a:noFill/>
        </p:spPr>
        <p:txBody>
          <a:bodyPr wrap="square" rtlCol="0">
            <a:spAutoFit/>
          </a:bodyPr>
          <a:lstStyle/>
          <a:p>
            <a:r>
              <a:rPr lang="en-US" altLang="zh-CN" dirty="0"/>
              <a:t>1.</a:t>
            </a:r>
            <a:endParaRPr lang="zh-CN" altLang="en-US" dirty="0"/>
          </a:p>
        </p:txBody>
      </p:sp>
      <p:sp>
        <p:nvSpPr>
          <p:cNvPr id="13" name="文本框 12">
            <a:extLst>
              <a:ext uri="{FF2B5EF4-FFF2-40B4-BE49-F238E27FC236}">
                <a16:creationId xmlns:a16="http://schemas.microsoft.com/office/drawing/2014/main" id="{DA9EF100-0BC5-1847-B5E6-DE7A8343FC25}"/>
              </a:ext>
            </a:extLst>
          </p:cNvPr>
          <p:cNvSpPr txBox="1"/>
          <p:nvPr/>
        </p:nvSpPr>
        <p:spPr>
          <a:xfrm>
            <a:off x="3391328" y="5237903"/>
            <a:ext cx="2776538" cy="369332"/>
          </a:xfrm>
          <a:prstGeom prst="rect">
            <a:avLst/>
          </a:prstGeom>
          <a:noFill/>
        </p:spPr>
        <p:txBody>
          <a:bodyPr wrap="square" rtlCol="0">
            <a:spAutoFit/>
          </a:bodyPr>
          <a:lstStyle/>
          <a:p>
            <a:r>
              <a:rPr lang="zh-CN" altLang="en-US" dirty="0"/>
              <a:t>注意拉力不等于</a:t>
            </a:r>
            <a:r>
              <a:rPr lang="en-US" altLang="zh-CN" dirty="0" err="1"/>
              <a:t>m</a:t>
            </a:r>
            <a:r>
              <a:rPr lang="en-US" altLang="zh-CN" baseline="-25000" dirty="0" err="1"/>
              <a:t>A</a:t>
            </a:r>
            <a:r>
              <a:rPr lang="en-US" altLang="zh-CN" dirty="0" err="1"/>
              <a:t>g</a:t>
            </a:r>
            <a:endParaRPr lang="zh-CN" altLang="en-US" dirty="0"/>
          </a:p>
        </p:txBody>
      </p:sp>
      <p:pic>
        <p:nvPicPr>
          <p:cNvPr id="7" name="图片 6">
            <a:extLst>
              <a:ext uri="{FF2B5EF4-FFF2-40B4-BE49-F238E27FC236}">
                <a16:creationId xmlns:a16="http://schemas.microsoft.com/office/drawing/2014/main" id="{1218576A-91FD-7097-83BA-CBD8ECCA196E}"/>
              </a:ext>
            </a:extLst>
          </p:cNvPr>
          <p:cNvPicPr>
            <a:picLocks noChangeAspect="1"/>
          </p:cNvPicPr>
          <p:nvPr/>
        </p:nvPicPr>
        <p:blipFill>
          <a:blip r:embed="rId4"/>
          <a:stretch>
            <a:fillRect/>
          </a:stretch>
        </p:blipFill>
        <p:spPr>
          <a:xfrm>
            <a:off x="5726636" y="4327378"/>
            <a:ext cx="5603443" cy="2054596"/>
          </a:xfrm>
          <a:prstGeom prst="rect">
            <a:avLst/>
          </a:prstGeom>
        </p:spPr>
      </p:pic>
      <p:sp>
        <p:nvSpPr>
          <p:cNvPr id="9" name="矩形 8">
            <a:extLst>
              <a:ext uri="{FF2B5EF4-FFF2-40B4-BE49-F238E27FC236}">
                <a16:creationId xmlns:a16="http://schemas.microsoft.com/office/drawing/2014/main" id="{402314B7-9506-AB74-03E7-180CB7AE9ECD}"/>
              </a:ext>
            </a:extLst>
          </p:cNvPr>
          <p:cNvSpPr>
            <a:spLocks noChangeArrowheads="1"/>
          </p:cNvSpPr>
          <p:nvPr/>
        </p:nvSpPr>
        <p:spPr bwMode="auto">
          <a:xfrm>
            <a:off x="5891916" y="6381974"/>
            <a:ext cx="52950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切向加速度、法向加速度中的</a:t>
            </a:r>
            <a:r>
              <a:rPr kumimoji="1"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a:t>
            </a:r>
            <a:r>
              <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是速率  </a:t>
            </a:r>
            <a:r>
              <a:rPr kumimoji="1"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v=ds/dt</a:t>
            </a:r>
            <a:endPar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204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5749877-DDAE-982B-5311-F96F2BA9C852}"/>
              </a:ext>
            </a:extLst>
          </p:cNvPr>
          <p:cNvSpPr>
            <a:spLocks noGrp="1"/>
          </p:cNvSpPr>
          <p:nvPr>
            <p:ph type="sldNum" sz="quarter" idx="12"/>
          </p:nvPr>
        </p:nvSpPr>
        <p:spPr/>
        <p:txBody>
          <a:bodyPr/>
          <a:lstStyle/>
          <a:p>
            <a:fld id="{2A0F8DBD-8DF3-48AE-BC97-D53FBB1B7C16}" type="slidenum">
              <a:rPr lang="en-US" smtClean="0"/>
              <a:pPr/>
              <a:t>25</a:t>
            </a:fld>
            <a:endParaRPr lang="en-US" dirty="0"/>
          </a:p>
        </p:txBody>
      </p:sp>
      <p:pic>
        <p:nvPicPr>
          <p:cNvPr id="5" name="图片 4">
            <a:extLst>
              <a:ext uri="{FF2B5EF4-FFF2-40B4-BE49-F238E27FC236}">
                <a16:creationId xmlns:a16="http://schemas.microsoft.com/office/drawing/2014/main" id="{C08C4ED5-4235-89CC-4932-0D911DAA6742}"/>
              </a:ext>
            </a:extLst>
          </p:cNvPr>
          <p:cNvPicPr>
            <a:picLocks noChangeAspect="1"/>
          </p:cNvPicPr>
          <p:nvPr/>
        </p:nvPicPr>
        <p:blipFill>
          <a:blip r:embed="rId2"/>
          <a:stretch>
            <a:fillRect/>
          </a:stretch>
        </p:blipFill>
        <p:spPr>
          <a:xfrm>
            <a:off x="0" y="891251"/>
            <a:ext cx="6371590" cy="3284855"/>
          </a:xfrm>
          <a:prstGeom prst="rect">
            <a:avLst/>
          </a:prstGeom>
        </p:spPr>
      </p:pic>
      <p:graphicFrame>
        <p:nvGraphicFramePr>
          <p:cNvPr id="6" name="Object 5">
            <a:extLst>
              <a:ext uri="{FF2B5EF4-FFF2-40B4-BE49-F238E27FC236}">
                <a16:creationId xmlns:a16="http://schemas.microsoft.com/office/drawing/2014/main" id="{2D3DEBFD-6983-64D9-1692-254FF6A07D92}"/>
              </a:ext>
            </a:extLst>
          </p:cNvPr>
          <p:cNvGraphicFramePr>
            <a:graphicFrameLocks/>
          </p:cNvGraphicFramePr>
          <p:nvPr>
            <p:extLst>
              <p:ext uri="{D42A27DB-BD31-4B8C-83A1-F6EECF244321}">
                <p14:modId xmlns:p14="http://schemas.microsoft.com/office/powerpoint/2010/main" val="842384480"/>
              </p:ext>
            </p:extLst>
          </p:nvPr>
        </p:nvGraphicFramePr>
        <p:xfrm>
          <a:off x="1696783" y="2246982"/>
          <a:ext cx="1024472" cy="503534"/>
        </p:xfrm>
        <a:graphic>
          <a:graphicData uri="http://schemas.openxmlformats.org/presentationml/2006/ole">
            <mc:AlternateContent xmlns:mc="http://schemas.openxmlformats.org/markup-compatibility/2006">
              <mc:Choice xmlns:v="urn:schemas-microsoft-com:vml" Requires="v">
                <p:oleObj name="Equation" r:id="rId3" imgW="467280" imgH="190440" progId="">
                  <p:embed/>
                </p:oleObj>
              </mc:Choice>
              <mc:Fallback>
                <p:oleObj name="Equation" r:id="rId3" imgW="467280" imgH="190440" progId="">
                  <p:embed/>
                  <p:pic>
                    <p:nvPicPr>
                      <p:cNvPr id="22" name="Object 5"/>
                      <p:cNvPicPr>
                        <a:picLocks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696783" y="2246982"/>
                        <a:ext cx="1024472" cy="503534"/>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C4C21ABE-A2BD-AA72-F8BB-5F3240E1475A}"/>
              </a:ext>
            </a:extLst>
          </p:cNvPr>
          <p:cNvPicPr>
            <a:picLocks noChangeAspect="1"/>
          </p:cNvPicPr>
          <p:nvPr/>
        </p:nvPicPr>
        <p:blipFill rotWithShape="1">
          <a:blip r:embed="rId5"/>
          <a:srcRect t="49027" r="48600"/>
          <a:stretch/>
        </p:blipFill>
        <p:spPr bwMode="auto">
          <a:xfrm>
            <a:off x="0" y="4439031"/>
            <a:ext cx="3251835" cy="1710690"/>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E97D47C1-5069-B0B6-4907-60C49E9AD048}"/>
              </a:ext>
            </a:extLst>
          </p:cNvPr>
          <p:cNvPicPr>
            <a:picLocks noChangeAspect="1"/>
          </p:cNvPicPr>
          <p:nvPr/>
        </p:nvPicPr>
        <p:blipFill>
          <a:blip r:embed="rId6"/>
          <a:stretch>
            <a:fillRect/>
          </a:stretch>
        </p:blipFill>
        <p:spPr>
          <a:xfrm>
            <a:off x="3353523" y="4298175"/>
            <a:ext cx="2295525" cy="2124075"/>
          </a:xfrm>
          <a:prstGeom prst="rect">
            <a:avLst/>
          </a:prstGeom>
        </p:spPr>
      </p:pic>
      <p:sp>
        <p:nvSpPr>
          <p:cNvPr id="11" name="文本框 10">
            <a:extLst>
              <a:ext uri="{FF2B5EF4-FFF2-40B4-BE49-F238E27FC236}">
                <a16:creationId xmlns:a16="http://schemas.microsoft.com/office/drawing/2014/main" id="{8474ADDD-E6BB-29D7-A398-8BD9751144F0}"/>
              </a:ext>
            </a:extLst>
          </p:cNvPr>
          <p:cNvSpPr txBox="1"/>
          <p:nvPr/>
        </p:nvSpPr>
        <p:spPr>
          <a:xfrm>
            <a:off x="5649048" y="4528109"/>
            <a:ext cx="1212610" cy="369332"/>
          </a:xfrm>
          <a:prstGeom prst="rect">
            <a:avLst/>
          </a:prstGeom>
          <a:noFill/>
        </p:spPr>
        <p:txBody>
          <a:bodyPr wrap="square" rtlCol="0">
            <a:spAutoFit/>
          </a:bodyPr>
          <a:lstStyle/>
          <a:p>
            <a:r>
              <a:rPr lang="en-US" altLang="zh-CN" dirty="0"/>
              <a:t>=0</a:t>
            </a:r>
            <a:endParaRPr lang="zh-CN" altLang="en-US" dirty="0"/>
          </a:p>
        </p:txBody>
      </p:sp>
      <p:sp>
        <p:nvSpPr>
          <p:cNvPr id="12" name="文本框 11">
            <a:extLst>
              <a:ext uri="{FF2B5EF4-FFF2-40B4-BE49-F238E27FC236}">
                <a16:creationId xmlns:a16="http://schemas.microsoft.com/office/drawing/2014/main" id="{61F2B2A6-F130-3A91-B38B-103CE9A4D20B}"/>
              </a:ext>
            </a:extLst>
          </p:cNvPr>
          <p:cNvSpPr txBox="1"/>
          <p:nvPr/>
        </p:nvSpPr>
        <p:spPr>
          <a:xfrm>
            <a:off x="5004585" y="5780389"/>
            <a:ext cx="1492301" cy="369332"/>
          </a:xfrm>
          <a:prstGeom prst="rect">
            <a:avLst/>
          </a:prstGeom>
          <a:noFill/>
        </p:spPr>
        <p:txBody>
          <a:bodyPr wrap="square" rtlCol="0">
            <a:spAutoFit/>
          </a:bodyPr>
          <a:lstStyle/>
          <a:p>
            <a:r>
              <a:rPr lang="zh-CN" altLang="en-US" dirty="0"/>
              <a:t>≠</a:t>
            </a:r>
            <a:r>
              <a:rPr lang="en-US" altLang="zh-CN" dirty="0"/>
              <a:t>0</a:t>
            </a:r>
            <a:endParaRPr lang="zh-CN" altLang="en-US" dirty="0"/>
          </a:p>
        </p:txBody>
      </p:sp>
      <p:sp>
        <p:nvSpPr>
          <p:cNvPr id="2" name="文本框 1">
            <a:extLst>
              <a:ext uri="{FF2B5EF4-FFF2-40B4-BE49-F238E27FC236}">
                <a16:creationId xmlns:a16="http://schemas.microsoft.com/office/drawing/2014/main" id="{DBDBC853-92C3-F1DC-1BF4-EF635ACAC4A6}"/>
              </a:ext>
            </a:extLst>
          </p:cNvPr>
          <p:cNvSpPr txBox="1"/>
          <p:nvPr/>
        </p:nvSpPr>
        <p:spPr>
          <a:xfrm>
            <a:off x="6799943" y="1190171"/>
            <a:ext cx="4818743" cy="923330"/>
          </a:xfrm>
          <a:prstGeom prst="rect">
            <a:avLst/>
          </a:prstGeom>
          <a:noFill/>
        </p:spPr>
        <p:txBody>
          <a:bodyPr wrap="square" rtlCol="0">
            <a:spAutoFit/>
          </a:bodyPr>
          <a:lstStyle/>
          <a:p>
            <a:r>
              <a:rPr lang="zh-CN" altLang="en-US" dirty="0"/>
              <a:t>一对作用力和反作用力大小相等、方向相反，但做功代数和不一定为</a:t>
            </a:r>
            <a:r>
              <a:rPr lang="en-US" altLang="zh-CN" dirty="0"/>
              <a:t>0</a:t>
            </a:r>
            <a:r>
              <a:rPr lang="zh-CN" altLang="en-US" dirty="0"/>
              <a:t>（和位移有关）</a:t>
            </a:r>
            <a:endParaRPr lang="en-US" altLang="zh-CN" dirty="0"/>
          </a:p>
          <a:p>
            <a:r>
              <a:rPr lang="zh-CN" altLang="en-US" dirty="0"/>
              <a:t>例如一个木板固定，另一个滑块滑动</a:t>
            </a:r>
          </a:p>
        </p:txBody>
      </p:sp>
    </p:spTree>
    <p:extLst>
      <p:ext uri="{BB962C8B-B14F-4D97-AF65-F5344CB8AC3E}">
        <p14:creationId xmlns:p14="http://schemas.microsoft.com/office/powerpoint/2010/main" val="1043217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BACCBB2-5125-01ED-B717-F5AE6EB47283}"/>
              </a:ext>
            </a:extLst>
          </p:cNvPr>
          <p:cNvSpPr>
            <a:spLocks noGrp="1"/>
          </p:cNvSpPr>
          <p:nvPr>
            <p:ph type="sldNum" sz="quarter" idx="12"/>
          </p:nvPr>
        </p:nvSpPr>
        <p:spPr/>
        <p:txBody>
          <a:bodyPr/>
          <a:lstStyle/>
          <a:p>
            <a:fld id="{2A0F8DBD-8DF3-48AE-BC97-D53FBB1B7C16}" type="slidenum">
              <a:rPr lang="en-US" smtClean="0"/>
              <a:pPr/>
              <a:t>26</a:t>
            </a:fld>
            <a:endParaRPr lang="en-US" dirty="0"/>
          </a:p>
        </p:txBody>
      </p:sp>
      <p:sp>
        <p:nvSpPr>
          <p:cNvPr id="3" name="文本框 2">
            <a:extLst>
              <a:ext uri="{FF2B5EF4-FFF2-40B4-BE49-F238E27FC236}">
                <a16:creationId xmlns:a16="http://schemas.microsoft.com/office/drawing/2014/main" id="{3449E5E8-A72D-F7DD-07BE-B9C41882F7C8}"/>
              </a:ext>
            </a:extLst>
          </p:cNvPr>
          <p:cNvSpPr txBox="1"/>
          <p:nvPr/>
        </p:nvSpPr>
        <p:spPr>
          <a:xfrm>
            <a:off x="475488" y="65837"/>
            <a:ext cx="3233318" cy="707886"/>
          </a:xfrm>
          <a:prstGeom prst="rect">
            <a:avLst/>
          </a:prstGeom>
          <a:noFill/>
        </p:spPr>
        <p:txBody>
          <a:bodyPr wrap="square" rtlCol="0">
            <a:spAutoFit/>
          </a:bodyPr>
          <a:lstStyle/>
          <a:p>
            <a:r>
              <a:rPr lang="zh-CN" altLang="en-US" sz="4000" dirty="0"/>
              <a:t>功和能</a:t>
            </a:r>
          </a:p>
        </p:txBody>
      </p:sp>
      <p:pic>
        <p:nvPicPr>
          <p:cNvPr id="5" name="图片 4">
            <a:extLst>
              <a:ext uri="{FF2B5EF4-FFF2-40B4-BE49-F238E27FC236}">
                <a16:creationId xmlns:a16="http://schemas.microsoft.com/office/drawing/2014/main" id="{818B300E-A586-6190-1B12-D4BAAA87DF26}"/>
              </a:ext>
            </a:extLst>
          </p:cNvPr>
          <p:cNvPicPr>
            <a:picLocks noChangeAspect="1"/>
          </p:cNvPicPr>
          <p:nvPr/>
        </p:nvPicPr>
        <p:blipFill>
          <a:blip r:embed="rId2"/>
          <a:stretch>
            <a:fillRect/>
          </a:stretch>
        </p:blipFill>
        <p:spPr>
          <a:xfrm>
            <a:off x="475488" y="1017156"/>
            <a:ext cx="1690688" cy="700088"/>
          </a:xfrm>
          <a:prstGeom prst="rect">
            <a:avLst/>
          </a:prstGeom>
        </p:spPr>
      </p:pic>
      <p:sp>
        <p:nvSpPr>
          <p:cNvPr id="6" name="文本框 5">
            <a:extLst>
              <a:ext uri="{FF2B5EF4-FFF2-40B4-BE49-F238E27FC236}">
                <a16:creationId xmlns:a16="http://schemas.microsoft.com/office/drawing/2014/main" id="{9FA2B51F-60BF-8AD0-EB37-4E801CCAE14C}"/>
              </a:ext>
            </a:extLst>
          </p:cNvPr>
          <p:cNvSpPr txBox="1"/>
          <p:nvPr/>
        </p:nvSpPr>
        <p:spPr>
          <a:xfrm>
            <a:off x="475488" y="1821485"/>
            <a:ext cx="4381805" cy="923330"/>
          </a:xfrm>
          <a:prstGeom prst="rect">
            <a:avLst/>
          </a:prstGeom>
          <a:noFill/>
        </p:spPr>
        <p:txBody>
          <a:bodyPr wrap="square" rtlCol="0">
            <a:spAutoFit/>
          </a:bodyPr>
          <a:lstStyle/>
          <a:p>
            <a:r>
              <a:rPr lang="zh-CN" altLang="en-US" dirty="0"/>
              <a:t>功：标量，积分通常与路径、参考系有关</a:t>
            </a:r>
            <a:endParaRPr lang="en-US" altLang="zh-CN" dirty="0"/>
          </a:p>
          <a:p>
            <a:endParaRPr lang="en-US" altLang="zh-CN" dirty="0"/>
          </a:p>
          <a:p>
            <a:r>
              <a:rPr lang="zh-CN" altLang="en-US" dirty="0"/>
              <a:t>合力的功等于其他功的代数和</a:t>
            </a:r>
          </a:p>
        </p:txBody>
      </p:sp>
      <p:pic>
        <p:nvPicPr>
          <p:cNvPr id="8" name="图片 7">
            <a:extLst>
              <a:ext uri="{FF2B5EF4-FFF2-40B4-BE49-F238E27FC236}">
                <a16:creationId xmlns:a16="http://schemas.microsoft.com/office/drawing/2014/main" id="{62CA2F35-CA1E-7A15-BBC1-6CB55289D7CC}"/>
              </a:ext>
            </a:extLst>
          </p:cNvPr>
          <p:cNvPicPr>
            <a:picLocks noChangeAspect="1"/>
          </p:cNvPicPr>
          <p:nvPr/>
        </p:nvPicPr>
        <p:blipFill>
          <a:blip r:embed="rId3"/>
          <a:stretch>
            <a:fillRect/>
          </a:stretch>
        </p:blipFill>
        <p:spPr>
          <a:xfrm>
            <a:off x="475488" y="3827592"/>
            <a:ext cx="4600060" cy="455515"/>
          </a:xfrm>
          <a:prstGeom prst="rect">
            <a:avLst/>
          </a:prstGeom>
        </p:spPr>
      </p:pic>
      <p:sp>
        <p:nvSpPr>
          <p:cNvPr id="9" name="文本框 8">
            <a:extLst>
              <a:ext uri="{FF2B5EF4-FFF2-40B4-BE49-F238E27FC236}">
                <a16:creationId xmlns:a16="http://schemas.microsoft.com/office/drawing/2014/main" id="{D3C178F4-4C66-9D92-AA6F-5AB0B5D8CD17}"/>
              </a:ext>
            </a:extLst>
          </p:cNvPr>
          <p:cNvSpPr txBox="1"/>
          <p:nvPr/>
        </p:nvSpPr>
        <p:spPr>
          <a:xfrm>
            <a:off x="475488" y="3429000"/>
            <a:ext cx="3460090" cy="369332"/>
          </a:xfrm>
          <a:prstGeom prst="rect">
            <a:avLst/>
          </a:prstGeom>
          <a:noFill/>
        </p:spPr>
        <p:txBody>
          <a:bodyPr wrap="square" rtlCol="0">
            <a:spAutoFit/>
          </a:bodyPr>
          <a:lstStyle/>
          <a:p>
            <a:r>
              <a:rPr lang="zh-CN" altLang="en-US" dirty="0"/>
              <a:t>自然坐标系下：</a:t>
            </a:r>
          </a:p>
        </p:txBody>
      </p:sp>
      <p:pic>
        <p:nvPicPr>
          <p:cNvPr id="11" name="图片 10">
            <a:extLst>
              <a:ext uri="{FF2B5EF4-FFF2-40B4-BE49-F238E27FC236}">
                <a16:creationId xmlns:a16="http://schemas.microsoft.com/office/drawing/2014/main" id="{376BAD47-C471-2741-9C28-3414861AE1EC}"/>
              </a:ext>
            </a:extLst>
          </p:cNvPr>
          <p:cNvPicPr>
            <a:picLocks noChangeAspect="1"/>
          </p:cNvPicPr>
          <p:nvPr/>
        </p:nvPicPr>
        <p:blipFill>
          <a:blip r:embed="rId4"/>
          <a:stretch>
            <a:fillRect/>
          </a:stretch>
        </p:blipFill>
        <p:spPr>
          <a:xfrm>
            <a:off x="558546" y="4581443"/>
            <a:ext cx="3456298" cy="1400904"/>
          </a:xfrm>
          <a:prstGeom prst="rect">
            <a:avLst/>
          </a:prstGeom>
        </p:spPr>
      </p:pic>
      <p:pic>
        <p:nvPicPr>
          <p:cNvPr id="13" name="图片 12">
            <a:extLst>
              <a:ext uri="{FF2B5EF4-FFF2-40B4-BE49-F238E27FC236}">
                <a16:creationId xmlns:a16="http://schemas.microsoft.com/office/drawing/2014/main" id="{0C0296C1-A89B-3DF5-296B-C0731ED8E5EA}"/>
              </a:ext>
            </a:extLst>
          </p:cNvPr>
          <p:cNvPicPr>
            <a:picLocks noChangeAspect="1"/>
          </p:cNvPicPr>
          <p:nvPr/>
        </p:nvPicPr>
        <p:blipFill>
          <a:blip r:embed="rId5"/>
          <a:stretch>
            <a:fillRect/>
          </a:stretch>
        </p:blipFill>
        <p:spPr>
          <a:xfrm>
            <a:off x="6405562" y="1130662"/>
            <a:ext cx="3938131" cy="690823"/>
          </a:xfrm>
          <a:prstGeom prst="rect">
            <a:avLst/>
          </a:prstGeom>
        </p:spPr>
      </p:pic>
      <p:pic>
        <p:nvPicPr>
          <p:cNvPr id="15" name="图片 14">
            <a:extLst>
              <a:ext uri="{FF2B5EF4-FFF2-40B4-BE49-F238E27FC236}">
                <a16:creationId xmlns:a16="http://schemas.microsoft.com/office/drawing/2014/main" id="{4FD334EF-9928-F2A1-FAAE-A41F629B8E2E}"/>
              </a:ext>
            </a:extLst>
          </p:cNvPr>
          <p:cNvPicPr>
            <a:picLocks noChangeAspect="1"/>
          </p:cNvPicPr>
          <p:nvPr/>
        </p:nvPicPr>
        <p:blipFill>
          <a:blip r:embed="rId6"/>
          <a:stretch>
            <a:fillRect/>
          </a:stretch>
        </p:blipFill>
        <p:spPr>
          <a:xfrm>
            <a:off x="6405562" y="1908910"/>
            <a:ext cx="3806114" cy="265380"/>
          </a:xfrm>
          <a:prstGeom prst="rect">
            <a:avLst/>
          </a:prstGeom>
        </p:spPr>
      </p:pic>
    </p:spTree>
    <p:extLst>
      <p:ext uri="{BB962C8B-B14F-4D97-AF65-F5344CB8AC3E}">
        <p14:creationId xmlns:p14="http://schemas.microsoft.com/office/powerpoint/2010/main" val="1571506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BAF1F3-9C35-1A11-33D5-AC23139D26EC}"/>
              </a:ext>
            </a:extLst>
          </p:cNvPr>
          <p:cNvSpPr>
            <a:spLocks noGrp="1"/>
          </p:cNvSpPr>
          <p:nvPr>
            <p:ph type="sldNum" sz="quarter" idx="12"/>
          </p:nvPr>
        </p:nvSpPr>
        <p:spPr/>
        <p:txBody>
          <a:bodyPr/>
          <a:lstStyle/>
          <a:p>
            <a:fld id="{2A0F8DBD-8DF3-48AE-BC97-D53FBB1B7C16}" type="slidenum">
              <a:rPr lang="en-US" smtClean="0"/>
              <a:pPr/>
              <a:t>27</a:t>
            </a:fld>
            <a:endParaRPr lang="en-US" dirty="0"/>
          </a:p>
        </p:txBody>
      </p:sp>
      <p:sp>
        <p:nvSpPr>
          <p:cNvPr id="3" name="文本框 2">
            <a:extLst>
              <a:ext uri="{FF2B5EF4-FFF2-40B4-BE49-F238E27FC236}">
                <a16:creationId xmlns:a16="http://schemas.microsoft.com/office/drawing/2014/main" id="{936820F4-E2E2-A4B1-06BB-0C9A7E1A8AF2}"/>
              </a:ext>
            </a:extLst>
          </p:cNvPr>
          <p:cNvSpPr txBox="1"/>
          <p:nvPr/>
        </p:nvSpPr>
        <p:spPr>
          <a:xfrm>
            <a:off x="519379" y="73152"/>
            <a:ext cx="3057754" cy="707886"/>
          </a:xfrm>
          <a:prstGeom prst="rect">
            <a:avLst/>
          </a:prstGeom>
          <a:noFill/>
        </p:spPr>
        <p:txBody>
          <a:bodyPr wrap="square" rtlCol="0">
            <a:spAutoFit/>
          </a:bodyPr>
          <a:lstStyle/>
          <a:p>
            <a:r>
              <a:rPr lang="zh-CN" altLang="en-US" sz="4000" dirty="0"/>
              <a:t>动能定理</a:t>
            </a:r>
          </a:p>
        </p:txBody>
      </p:sp>
      <p:sp>
        <p:nvSpPr>
          <p:cNvPr id="4" name="文本框 3">
            <a:extLst>
              <a:ext uri="{FF2B5EF4-FFF2-40B4-BE49-F238E27FC236}">
                <a16:creationId xmlns:a16="http://schemas.microsoft.com/office/drawing/2014/main" id="{129703F6-12FF-4A35-B1D1-9E2BDF15F881}"/>
              </a:ext>
            </a:extLst>
          </p:cNvPr>
          <p:cNvSpPr txBox="1"/>
          <p:nvPr/>
        </p:nvSpPr>
        <p:spPr>
          <a:xfrm>
            <a:off x="519379" y="1133856"/>
            <a:ext cx="6788506" cy="369332"/>
          </a:xfrm>
          <a:prstGeom prst="rect">
            <a:avLst/>
          </a:prstGeom>
          <a:noFill/>
        </p:spPr>
        <p:txBody>
          <a:bodyPr wrap="square" rtlCol="0">
            <a:spAutoFit/>
          </a:bodyPr>
          <a:lstStyle/>
          <a:p>
            <a:r>
              <a:rPr lang="en-US" altLang="zh-CN" dirty="0"/>
              <a:t>A</a:t>
            </a:r>
            <a:r>
              <a:rPr lang="zh-CN" altLang="en-US" dirty="0"/>
              <a:t>、</a:t>
            </a:r>
            <a:r>
              <a:rPr lang="en-US" altLang="zh-CN" dirty="0"/>
              <a:t>E</a:t>
            </a:r>
            <a:r>
              <a:rPr lang="zh-CN" altLang="en-US" dirty="0"/>
              <a:t>都和参考系有关，因此动能定理只在同一惯性参考系中成立</a:t>
            </a:r>
          </a:p>
        </p:txBody>
      </p:sp>
      <p:pic>
        <p:nvPicPr>
          <p:cNvPr id="6" name="图片 5">
            <a:extLst>
              <a:ext uri="{FF2B5EF4-FFF2-40B4-BE49-F238E27FC236}">
                <a16:creationId xmlns:a16="http://schemas.microsoft.com/office/drawing/2014/main" id="{7B8A184D-ADCE-EC31-88E6-28BF9D6A5410}"/>
              </a:ext>
            </a:extLst>
          </p:cNvPr>
          <p:cNvPicPr>
            <a:picLocks noChangeAspect="1"/>
          </p:cNvPicPr>
          <p:nvPr/>
        </p:nvPicPr>
        <p:blipFill>
          <a:blip r:embed="rId2"/>
          <a:stretch>
            <a:fillRect/>
          </a:stretch>
        </p:blipFill>
        <p:spPr>
          <a:xfrm>
            <a:off x="580834" y="1749107"/>
            <a:ext cx="2572017" cy="568515"/>
          </a:xfrm>
          <a:prstGeom prst="rect">
            <a:avLst/>
          </a:prstGeom>
        </p:spPr>
      </p:pic>
      <p:sp>
        <p:nvSpPr>
          <p:cNvPr id="7" name="文本框 6">
            <a:extLst>
              <a:ext uri="{FF2B5EF4-FFF2-40B4-BE49-F238E27FC236}">
                <a16:creationId xmlns:a16="http://schemas.microsoft.com/office/drawing/2014/main" id="{4B937EF8-35F8-D70E-5D4A-3B897E1BD813}"/>
              </a:ext>
            </a:extLst>
          </p:cNvPr>
          <p:cNvSpPr txBox="1"/>
          <p:nvPr/>
        </p:nvSpPr>
        <p:spPr>
          <a:xfrm>
            <a:off x="580834" y="2563541"/>
            <a:ext cx="6788506" cy="369332"/>
          </a:xfrm>
          <a:prstGeom prst="rect">
            <a:avLst/>
          </a:prstGeom>
          <a:noFill/>
        </p:spPr>
        <p:txBody>
          <a:bodyPr wrap="square" rtlCol="0">
            <a:spAutoFit/>
          </a:bodyPr>
          <a:lstStyle/>
          <a:p>
            <a:r>
              <a:rPr lang="zh-CN" altLang="en-US" dirty="0"/>
              <a:t>动能定理是标量，不能分解到各个方向列动能定理方程</a:t>
            </a:r>
          </a:p>
        </p:txBody>
      </p:sp>
      <p:pic>
        <p:nvPicPr>
          <p:cNvPr id="8" name="图片 7">
            <a:extLst>
              <a:ext uri="{FF2B5EF4-FFF2-40B4-BE49-F238E27FC236}">
                <a16:creationId xmlns:a16="http://schemas.microsoft.com/office/drawing/2014/main" id="{7A8B4EBD-BCE3-66EF-A250-698356D8FE71}"/>
              </a:ext>
            </a:extLst>
          </p:cNvPr>
          <p:cNvPicPr>
            <a:picLocks noChangeAspect="1"/>
          </p:cNvPicPr>
          <p:nvPr/>
        </p:nvPicPr>
        <p:blipFill>
          <a:blip r:embed="rId3"/>
          <a:stretch>
            <a:fillRect/>
          </a:stretch>
        </p:blipFill>
        <p:spPr>
          <a:xfrm>
            <a:off x="580834" y="3429000"/>
            <a:ext cx="4901740" cy="2709726"/>
          </a:xfrm>
          <a:prstGeom prst="rect">
            <a:avLst/>
          </a:prstGeom>
        </p:spPr>
      </p:pic>
      <p:pic>
        <p:nvPicPr>
          <p:cNvPr id="10" name="图片 9">
            <a:extLst>
              <a:ext uri="{FF2B5EF4-FFF2-40B4-BE49-F238E27FC236}">
                <a16:creationId xmlns:a16="http://schemas.microsoft.com/office/drawing/2014/main" id="{20DBF044-7C6D-8FB1-4F01-EB549FE2C465}"/>
              </a:ext>
            </a:extLst>
          </p:cNvPr>
          <p:cNvPicPr>
            <a:picLocks noChangeAspect="1"/>
          </p:cNvPicPr>
          <p:nvPr/>
        </p:nvPicPr>
        <p:blipFill>
          <a:blip r:embed="rId4"/>
          <a:stretch>
            <a:fillRect/>
          </a:stretch>
        </p:blipFill>
        <p:spPr>
          <a:xfrm>
            <a:off x="6261812" y="3288011"/>
            <a:ext cx="5482574" cy="3068339"/>
          </a:xfrm>
          <a:prstGeom prst="rect">
            <a:avLst/>
          </a:prstGeom>
        </p:spPr>
      </p:pic>
    </p:spTree>
    <p:extLst>
      <p:ext uri="{BB962C8B-B14F-4D97-AF65-F5344CB8AC3E}">
        <p14:creationId xmlns:p14="http://schemas.microsoft.com/office/powerpoint/2010/main" val="984564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6F5F12-4C8C-50A7-1E59-2234393EF87D}"/>
              </a:ext>
            </a:extLst>
          </p:cNvPr>
          <p:cNvSpPr>
            <a:spLocks noGrp="1"/>
          </p:cNvSpPr>
          <p:nvPr>
            <p:ph type="sldNum" sz="quarter" idx="12"/>
          </p:nvPr>
        </p:nvSpPr>
        <p:spPr/>
        <p:txBody>
          <a:bodyPr/>
          <a:lstStyle/>
          <a:p>
            <a:fld id="{2A0F8DBD-8DF3-48AE-BC97-D53FBB1B7C16}" type="slidenum">
              <a:rPr lang="en-US" smtClean="0"/>
              <a:pPr/>
              <a:t>28</a:t>
            </a:fld>
            <a:endParaRPr lang="en-US" dirty="0"/>
          </a:p>
        </p:txBody>
      </p:sp>
      <p:sp>
        <p:nvSpPr>
          <p:cNvPr id="3" name="文本框 2">
            <a:extLst>
              <a:ext uri="{FF2B5EF4-FFF2-40B4-BE49-F238E27FC236}">
                <a16:creationId xmlns:a16="http://schemas.microsoft.com/office/drawing/2014/main" id="{E208141C-55F4-7460-2D75-2562DE65F2E8}"/>
              </a:ext>
            </a:extLst>
          </p:cNvPr>
          <p:cNvSpPr txBox="1"/>
          <p:nvPr/>
        </p:nvSpPr>
        <p:spPr>
          <a:xfrm>
            <a:off x="415636" y="73891"/>
            <a:ext cx="5384800" cy="769441"/>
          </a:xfrm>
          <a:prstGeom prst="rect">
            <a:avLst/>
          </a:prstGeom>
          <a:noFill/>
        </p:spPr>
        <p:txBody>
          <a:bodyPr wrap="square" rtlCol="0">
            <a:spAutoFit/>
          </a:bodyPr>
          <a:lstStyle/>
          <a:p>
            <a:r>
              <a:rPr lang="zh-CN" altLang="en-US" sz="4400" dirty="0"/>
              <a:t>保守力做功与势能</a:t>
            </a:r>
          </a:p>
        </p:txBody>
      </p:sp>
      <p:sp>
        <p:nvSpPr>
          <p:cNvPr id="5" name="文本框 4">
            <a:extLst>
              <a:ext uri="{FF2B5EF4-FFF2-40B4-BE49-F238E27FC236}">
                <a16:creationId xmlns:a16="http://schemas.microsoft.com/office/drawing/2014/main" id="{A72A874D-78D2-E339-155D-AB51B95B7070}"/>
              </a:ext>
            </a:extLst>
          </p:cNvPr>
          <p:cNvSpPr txBox="1"/>
          <p:nvPr/>
        </p:nvSpPr>
        <p:spPr>
          <a:xfrm>
            <a:off x="415636" y="1373471"/>
            <a:ext cx="7426258" cy="2031325"/>
          </a:xfrm>
          <a:prstGeom prst="rect">
            <a:avLst/>
          </a:prstGeom>
          <a:noFill/>
        </p:spPr>
        <p:txBody>
          <a:bodyPr wrap="square">
            <a:spAutoFit/>
          </a:bodyPr>
          <a:lstStyle/>
          <a:p>
            <a:r>
              <a:rPr lang="zh-CN" altLang="en-US" dirty="0"/>
              <a:t>力对物体做功与运动的轨迹有关， 称为非保守力，如摩擦力、回旋力。</a:t>
            </a:r>
            <a:endParaRPr lang="en-US" altLang="zh-CN" dirty="0"/>
          </a:p>
          <a:p>
            <a:endParaRPr lang="en-US" altLang="zh-CN" dirty="0"/>
          </a:p>
          <a:p>
            <a:r>
              <a:rPr lang="zh-CN" altLang="en-US" dirty="0"/>
              <a:t>重力、万有引力、弹性力、静电场力等均为保守力。</a:t>
            </a:r>
            <a:endParaRPr lang="en-US" altLang="zh-CN" dirty="0"/>
          </a:p>
          <a:p>
            <a:r>
              <a:rPr lang="zh-CN" altLang="en-US" dirty="0"/>
              <a:t>有心力作功与路径无关。</a:t>
            </a:r>
            <a:endParaRPr lang="en-US" altLang="zh-CN" dirty="0"/>
          </a:p>
          <a:p>
            <a:endParaRPr lang="en-US" altLang="zh-CN" dirty="0"/>
          </a:p>
          <a:p>
            <a:endParaRPr lang="en-US" altLang="zh-CN" dirty="0"/>
          </a:p>
          <a:p>
            <a:r>
              <a:rPr lang="zh-CN" altLang="en-US" dirty="0"/>
              <a:t>保守力沿任意闭合路径做的功为零。</a:t>
            </a:r>
          </a:p>
        </p:txBody>
      </p:sp>
      <p:pic>
        <p:nvPicPr>
          <p:cNvPr id="7" name="图片 6">
            <a:extLst>
              <a:ext uri="{FF2B5EF4-FFF2-40B4-BE49-F238E27FC236}">
                <a16:creationId xmlns:a16="http://schemas.microsoft.com/office/drawing/2014/main" id="{EC509600-7E05-32D3-2F1A-BBEAA489705C}"/>
              </a:ext>
            </a:extLst>
          </p:cNvPr>
          <p:cNvPicPr>
            <a:picLocks noChangeAspect="1"/>
          </p:cNvPicPr>
          <p:nvPr/>
        </p:nvPicPr>
        <p:blipFill>
          <a:blip r:embed="rId2"/>
          <a:stretch>
            <a:fillRect/>
          </a:stretch>
        </p:blipFill>
        <p:spPr>
          <a:xfrm>
            <a:off x="511683" y="3934935"/>
            <a:ext cx="4148099" cy="370889"/>
          </a:xfrm>
          <a:prstGeom prst="rect">
            <a:avLst/>
          </a:prstGeom>
        </p:spPr>
      </p:pic>
      <p:sp>
        <p:nvSpPr>
          <p:cNvPr id="9" name="文本框 8">
            <a:extLst>
              <a:ext uri="{FF2B5EF4-FFF2-40B4-BE49-F238E27FC236}">
                <a16:creationId xmlns:a16="http://schemas.microsoft.com/office/drawing/2014/main" id="{4B473CD6-0B4D-22E1-0686-46003EFEA754}"/>
              </a:ext>
            </a:extLst>
          </p:cNvPr>
          <p:cNvSpPr txBox="1"/>
          <p:nvPr/>
        </p:nvSpPr>
        <p:spPr>
          <a:xfrm>
            <a:off x="511683" y="4394649"/>
            <a:ext cx="3465575" cy="369332"/>
          </a:xfrm>
          <a:prstGeom prst="rect">
            <a:avLst/>
          </a:prstGeom>
          <a:noFill/>
        </p:spPr>
        <p:txBody>
          <a:bodyPr wrap="square">
            <a:spAutoFit/>
          </a:bodyPr>
          <a:lstStyle/>
          <a:p>
            <a:r>
              <a:rPr lang="zh-CN" altLang="en-US" dirty="0"/>
              <a:t>力矢在空间的分布形象描述力场</a:t>
            </a:r>
          </a:p>
        </p:txBody>
      </p:sp>
      <p:pic>
        <p:nvPicPr>
          <p:cNvPr id="11" name="图片 10">
            <a:extLst>
              <a:ext uri="{FF2B5EF4-FFF2-40B4-BE49-F238E27FC236}">
                <a16:creationId xmlns:a16="http://schemas.microsoft.com/office/drawing/2014/main" id="{B2329589-35B6-C897-E67E-F52958958EFB}"/>
              </a:ext>
            </a:extLst>
          </p:cNvPr>
          <p:cNvPicPr>
            <a:picLocks noChangeAspect="1"/>
          </p:cNvPicPr>
          <p:nvPr/>
        </p:nvPicPr>
        <p:blipFill>
          <a:blip r:embed="rId3"/>
          <a:stretch>
            <a:fillRect/>
          </a:stretch>
        </p:blipFill>
        <p:spPr>
          <a:xfrm>
            <a:off x="8821579" y="980863"/>
            <a:ext cx="1527657" cy="1210841"/>
          </a:xfrm>
          <a:prstGeom prst="rect">
            <a:avLst/>
          </a:prstGeom>
        </p:spPr>
      </p:pic>
      <p:sp>
        <p:nvSpPr>
          <p:cNvPr id="13" name="文本框 12">
            <a:extLst>
              <a:ext uri="{FF2B5EF4-FFF2-40B4-BE49-F238E27FC236}">
                <a16:creationId xmlns:a16="http://schemas.microsoft.com/office/drawing/2014/main" id="{DB876F5C-B298-6CEB-3F50-8AEF2869AA57}"/>
              </a:ext>
            </a:extLst>
          </p:cNvPr>
          <p:cNvSpPr txBox="1"/>
          <p:nvPr/>
        </p:nvSpPr>
        <p:spPr>
          <a:xfrm>
            <a:off x="8745905" y="2040613"/>
            <a:ext cx="2185415" cy="369332"/>
          </a:xfrm>
          <a:prstGeom prst="rect">
            <a:avLst/>
          </a:prstGeom>
          <a:noFill/>
        </p:spPr>
        <p:txBody>
          <a:bodyPr wrap="square">
            <a:spAutoFit/>
          </a:bodyPr>
          <a:lstStyle/>
          <a:p>
            <a:r>
              <a:rPr lang="zh-CN" altLang="en-US" dirty="0"/>
              <a:t>保守力的旋度等于</a:t>
            </a:r>
            <a:r>
              <a:rPr lang="en-US" altLang="zh-CN" dirty="0"/>
              <a:t>0 </a:t>
            </a:r>
            <a:endParaRPr lang="zh-CN" altLang="en-US" dirty="0"/>
          </a:p>
        </p:txBody>
      </p:sp>
      <p:sp>
        <p:nvSpPr>
          <p:cNvPr id="17" name="文本框 16">
            <a:extLst>
              <a:ext uri="{FF2B5EF4-FFF2-40B4-BE49-F238E27FC236}">
                <a16:creationId xmlns:a16="http://schemas.microsoft.com/office/drawing/2014/main" id="{DA1A5B09-E3B7-D33A-0CB5-7527C2E04E29}"/>
              </a:ext>
            </a:extLst>
          </p:cNvPr>
          <p:cNvSpPr txBox="1"/>
          <p:nvPr/>
        </p:nvSpPr>
        <p:spPr>
          <a:xfrm>
            <a:off x="415636" y="5243290"/>
            <a:ext cx="4148100" cy="646331"/>
          </a:xfrm>
          <a:prstGeom prst="rect">
            <a:avLst/>
          </a:prstGeom>
          <a:noFill/>
        </p:spPr>
        <p:txBody>
          <a:bodyPr wrap="square">
            <a:spAutoFit/>
          </a:bodyPr>
          <a:lstStyle/>
          <a:p>
            <a:r>
              <a:rPr lang="zh-CN" altLang="en-US" dirty="0"/>
              <a:t>空间某点的势能</a:t>
            </a:r>
            <a:r>
              <a:rPr lang="en-US" altLang="zh-CN" dirty="0"/>
              <a:t>Ep </a:t>
            </a:r>
            <a:r>
              <a:rPr lang="zh-CN" altLang="en-US" dirty="0"/>
              <a:t>在数值上等于质点从该点移动到势能零点时保守力作的功</a:t>
            </a:r>
          </a:p>
        </p:txBody>
      </p:sp>
      <p:grpSp>
        <p:nvGrpSpPr>
          <p:cNvPr id="25" name="组合 24">
            <a:extLst>
              <a:ext uri="{FF2B5EF4-FFF2-40B4-BE49-F238E27FC236}">
                <a16:creationId xmlns:a16="http://schemas.microsoft.com/office/drawing/2014/main" id="{1B7E005C-6838-7322-9D07-341CCDEBEA12}"/>
              </a:ext>
            </a:extLst>
          </p:cNvPr>
          <p:cNvGrpSpPr/>
          <p:nvPr/>
        </p:nvGrpSpPr>
        <p:grpSpPr>
          <a:xfrm>
            <a:off x="5600225" y="2491434"/>
            <a:ext cx="6080092" cy="4175762"/>
            <a:chOff x="5696272" y="2448442"/>
            <a:chExt cx="6080092" cy="4175762"/>
          </a:xfrm>
        </p:grpSpPr>
        <p:grpSp>
          <p:nvGrpSpPr>
            <p:cNvPr id="10" name="组合 9">
              <a:extLst>
                <a:ext uri="{FF2B5EF4-FFF2-40B4-BE49-F238E27FC236}">
                  <a16:creationId xmlns:a16="http://schemas.microsoft.com/office/drawing/2014/main" id="{1B3DAF93-4F79-CED9-6E80-1ED8BF25CD52}"/>
                </a:ext>
              </a:extLst>
            </p:cNvPr>
            <p:cNvGrpSpPr/>
            <p:nvPr/>
          </p:nvGrpSpPr>
          <p:grpSpPr>
            <a:xfrm>
              <a:off x="5696272" y="2448442"/>
              <a:ext cx="6080092" cy="3650110"/>
              <a:chOff x="5360880" y="3008470"/>
              <a:chExt cx="6080092" cy="3650110"/>
            </a:xfrm>
          </p:grpSpPr>
          <p:grpSp>
            <p:nvGrpSpPr>
              <p:cNvPr id="23" name="组合 22">
                <a:extLst>
                  <a:ext uri="{FF2B5EF4-FFF2-40B4-BE49-F238E27FC236}">
                    <a16:creationId xmlns:a16="http://schemas.microsoft.com/office/drawing/2014/main" id="{961A6D68-DA8D-0768-28C5-59F5CCE757E6}"/>
                  </a:ext>
                </a:extLst>
              </p:cNvPr>
              <p:cNvGrpSpPr/>
              <p:nvPr/>
            </p:nvGrpSpPr>
            <p:grpSpPr>
              <a:xfrm>
                <a:off x="5360880" y="3008470"/>
                <a:ext cx="6080092" cy="3046308"/>
                <a:chOff x="5909521" y="3404796"/>
                <a:chExt cx="5825699" cy="2852742"/>
              </a:xfrm>
            </p:grpSpPr>
            <p:pic>
              <p:nvPicPr>
                <p:cNvPr id="15" name="图片 14">
                  <a:extLst>
                    <a:ext uri="{FF2B5EF4-FFF2-40B4-BE49-F238E27FC236}">
                      <a16:creationId xmlns:a16="http://schemas.microsoft.com/office/drawing/2014/main" id="{D712E508-0F35-304F-8824-31A88AE45AD9}"/>
                    </a:ext>
                  </a:extLst>
                </p:cNvPr>
                <p:cNvPicPr>
                  <a:picLocks noChangeAspect="1"/>
                </p:cNvPicPr>
                <p:nvPr/>
              </p:nvPicPr>
              <p:blipFill>
                <a:blip r:embed="rId4"/>
                <a:stretch>
                  <a:fillRect/>
                </a:stretch>
              </p:blipFill>
              <p:spPr>
                <a:xfrm>
                  <a:off x="5909521" y="3404796"/>
                  <a:ext cx="5618074" cy="2852742"/>
                </a:xfrm>
                <a:prstGeom prst="rect">
                  <a:avLst/>
                </a:prstGeom>
              </p:spPr>
            </p:pic>
            <p:pic>
              <p:nvPicPr>
                <p:cNvPr id="19" name="图片 18">
                  <a:extLst>
                    <a:ext uri="{FF2B5EF4-FFF2-40B4-BE49-F238E27FC236}">
                      <a16:creationId xmlns:a16="http://schemas.microsoft.com/office/drawing/2014/main" id="{3EBCB651-6DD0-8D3A-7554-53FE04852182}"/>
                    </a:ext>
                  </a:extLst>
                </p:cNvPr>
                <p:cNvPicPr>
                  <a:picLocks noChangeAspect="1"/>
                </p:cNvPicPr>
                <p:nvPr/>
              </p:nvPicPr>
              <p:blipFill>
                <a:blip r:embed="rId5"/>
                <a:stretch>
                  <a:fillRect/>
                </a:stretch>
              </p:blipFill>
              <p:spPr>
                <a:xfrm>
                  <a:off x="9496807" y="4013877"/>
                  <a:ext cx="1936851" cy="213004"/>
                </a:xfrm>
                <a:prstGeom prst="rect">
                  <a:avLst/>
                </a:prstGeom>
              </p:spPr>
            </p:pic>
            <p:pic>
              <p:nvPicPr>
                <p:cNvPr id="21" name="图片 20">
                  <a:extLst>
                    <a:ext uri="{FF2B5EF4-FFF2-40B4-BE49-F238E27FC236}">
                      <a16:creationId xmlns:a16="http://schemas.microsoft.com/office/drawing/2014/main" id="{20F51CE6-5CCD-1B69-4201-A7D22255C639}"/>
                    </a:ext>
                  </a:extLst>
                </p:cNvPr>
                <p:cNvPicPr>
                  <a:picLocks noChangeAspect="1"/>
                </p:cNvPicPr>
                <p:nvPr/>
              </p:nvPicPr>
              <p:blipFill>
                <a:blip r:embed="rId6"/>
                <a:stretch>
                  <a:fillRect/>
                </a:stretch>
              </p:blipFill>
              <p:spPr>
                <a:xfrm>
                  <a:off x="9492082" y="4321537"/>
                  <a:ext cx="2243138" cy="376238"/>
                </a:xfrm>
                <a:prstGeom prst="rect">
                  <a:avLst/>
                </a:prstGeom>
              </p:spPr>
            </p:pic>
          </p:grpSp>
          <p:grpSp>
            <p:nvGrpSpPr>
              <p:cNvPr id="6" name="组合 5">
                <a:extLst>
                  <a:ext uri="{FF2B5EF4-FFF2-40B4-BE49-F238E27FC236}">
                    <a16:creationId xmlns:a16="http://schemas.microsoft.com/office/drawing/2014/main" id="{77E2912B-6C50-7A37-A3B1-B359795D0298}"/>
                  </a:ext>
                </a:extLst>
              </p:cNvPr>
              <p:cNvGrpSpPr/>
              <p:nvPr/>
            </p:nvGrpSpPr>
            <p:grpSpPr>
              <a:xfrm>
                <a:off x="5371099" y="6215585"/>
                <a:ext cx="4744428" cy="442995"/>
                <a:chOff x="131674" y="1199693"/>
                <a:chExt cx="4744428" cy="442995"/>
              </a:xfrm>
            </p:grpSpPr>
            <p:sp>
              <p:nvSpPr>
                <p:cNvPr id="4" name="文本框 3">
                  <a:extLst>
                    <a:ext uri="{FF2B5EF4-FFF2-40B4-BE49-F238E27FC236}">
                      <a16:creationId xmlns:a16="http://schemas.microsoft.com/office/drawing/2014/main" id="{291F8A25-D015-8934-CD30-F3723AFCB63E}"/>
                    </a:ext>
                  </a:extLst>
                </p:cNvPr>
                <p:cNvSpPr txBox="1"/>
                <p:nvPr/>
              </p:nvSpPr>
              <p:spPr>
                <a:xfrm>
                  <a:off x="131674" y="1199693"/>
                  <a:ext cx="2289657" cy="369332"/>
                </a:xfrm>
                <a:prstGeom prst="rect">
                  <a:avLst/>
                </a:prstGeom>
                <a:noFill/>
              </p:spPr>
              <p:txBody>
                <a:bodyPr wrap="square" rtlCol="0">
                  <a:spAutoFit/>
                </a:bodyPr>
                <a:lstStyle/>
                <a:p>
                  <a:r>
                    <a:rPr lang="zh-CN" altLang="en-US" dirty="0"/>
                    <a:t>由势能函数确定力：</a:t>
                  </a:r>
                </a:p>
              </p:txBody>
            </p:sp>
            <p:pic>
              <p:nvPicPr>
                <p:cNvPr id="8" name="图片 7">
                  <a:extLst>
                    <a:ext uri="{FF2B5EF4-FFF2-40B4-BE49-F238E27FC236}">
                      <a16:creationId xmlns:a16="http://schemas.microsoft.com/office/drawing/2014/main" id="{6FD12FF5-B2DE-6899-A750-D0A9888189DB}"/>
                    </a:ext>
                  </a:extLst>
                </p:cNvPr>
                <p:cNvPicPr>
                  <a:picLocks noChangeAspect="1"/>
                </p:cNvPicPr>
                <p:nvPr/>
              </p:nvPicPr>
              <p:blipFill>
                <a:blip r:embed="rId7"/>
                <a:stretch>
                  <a:fillRect/>
                </a:stretch>
              </p:blipFill>
              <p:spPr>
                <a:xfrm>
                  <a:off x="2231556" y="1199693"/>
                  <a:ext cx="2644546" cy="442995"/>
                </a:xfrm>
                <a:prstGeom prst="rect">
                  <a:avLst/>
                </a:prstGeom>
              </p:spPr>
            </p:pic>
          </p:grpSp>
        </p:grpSp>
        <p:grpSp>
          <p:nvGrpSpPr>
            <p:cNvPr id="24" name="组合 23">
              <a:extLst>
                <a:ext uri="{FF2B5EF4-FFF2-40B4-BE49-F238E27FC236}">
                  <a16:creationId xmlns:a16="http://schemas.microsoft.com/office/drawing/2014/main" id="{99BAFD19-2E8F-FD0C-6E36-E3DB36860C25}"/>
                </a:ext>
              </a:extLst>
            </p:cNvPr>
            <p:cNvGrpSpPr/>
            <p:nvPr/>
          </p:nvGrpSpPr>
          <p:grpSpPr>
            <a:xfrm>
              <a:off x="5902768" y="6088495"/>
              <a:ext cx="5656905" cy="535709"/>
              <a:chOff x="5964251" y="6098552"/>
              <a:chExt cx="5656905" cy="535709"/>
            </a:xfrm>
          </p:grpSpPr>
          <p:pic>
            <p:nvPicPr>
              <p:cNvPr id="18" name="图片 17">
                <a:extLst>
                  <a:ext uri="{FF2B5EF4-FFF2-40B4-BE49-F238E27FC236}">
                    <a16:creationId xmlns:a16="http://schemas.microsoft.com/office/drawing/2014/main" id="{D68C4689-3BD3-72C2-F15E-27519CC826FC}"/>
                  </a:ext>
                </a:extLst>
              </p:cNvPr>
              <p:cNvPicPr>
                <a:picLocks noChangeAspect="1"/>
              </p:cNvPicPr>
              <p:nvPr/>
            </p:nvPicPr>
            <p:blipFill>
              <a:blip r:embed="rId8"/>
              <a:stretch>
                <a:fillRect/>
              </a:stretch>
            </p:blipFill>
            <p:spPr>
              <a:xfrm>
                <a:off x="6181344" y="6098552"/>
                <a:ext cx="5439812" cy="535709"/>
              </a:xfrm>
              <a:prstGeom prst="rect">
                <a:avLst/>
              </a:prstGeom>
            </p:spPr>
          </p:pic>
          <p:pic>
            <p:nvPicPr>
              <p:cNvPr id="22" name="图片 21">
                <a:extLst>
                  <a:ext uri="{FF2B5EF4-FFF2-40B4-BE49-F238E27FC236}">
                    <a16:creationId xmlns:a16="http://schemas.microsoft.com/office/drawing/2014/main" id="{831CD594-E577-59CA-83B2-03480EE12E53}"/>
                  </a:ext>
                </a:extLst>
              </p:cNvPr>
              <p:cNvPicPr>
                <a:picLocks noChangeAspect="1"/>
              </p:cNvPicPr>
              <p:nvPr/>
            </p:nvPicPr>
            <p:blipFill>
              <a:blip r:embed="rId9"/>
              <a:stretch>
                <a:fillRect/>
              </a:stretch>
            </p:blipFill>
            <p:spPr>
              <a:xfrm>
                <a:off x="5964251" y="6185696"/>
                <a:ext cx="200025" cy="300038"/>
              </a:xfrm>
              <a:prstGeom prst="rect">
                <a:avLst/>
              </a:prstGeom>
            </p:spPr>
          </p:pic>
        </p:grpSp>
      </p:grpSp>
    </p:spTree>
    <p:extLst>
      <p:ext uri="{BB962C8B-B14F-4D97-AF65-F5344CB8AC3E}">
        <p14:creationId xmlns:p14="http://schemas.microsoft.com/office/powerpoint/2010/main" val="106862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399CB4-45B5-5531-8114-B076810D8E54}"/>
              </a:ext>
            </a:extLst>
          </p:cNvPr>
          <p:cNvSpPr>
            <a:spLocks noGrp="1"/>
          </p:cNvSpPr>
          <p:nvPr>
            <p:ph type="sldNum" sz="quarter" idx="12"/>
          </p:nvPr>
        </p:nvSpPr>
        <p:spPr/>
        <p:txBody>
          <a:bodyPr/>
          <a:lstStyle/>
          <a:p>
            <a:fld id="{2A0F8DBD-8DF3-48AE-BC97-D53FBB1B7C16}" type="slidenum">
              <a:rPr lang="en-US" smtClean="0"/>
              <a:pPr/>
              <a:t>29</a:t>
            </a:fld>
            <a:endParaRPr lang="en-US" dirty="0"/>
          </a:p>
        </p:txBody>
      </p:sp>
      <p:pic>
        <p:nvPicPr>
          <p:cNvPr id="8" name="图片 7">
            <a:extLst>
              <a:ext uri="{FF2B5EF4-FFF2-40B4-BE49-F238E27FC236}">
                <a16:creationId xmlns:a16="http://schemas.microsoft.com/office/drawing/2014/main" id="{8CFBA936-B4AB-EDF8-2542-5DF9E42A7D8A}"/>
              </a:ext>
            </a:extLst>
          </p:cNvPr>
          <p:cNvPicPr>
            <a:picLocks noChangeAspect="1"/>
          </p:cNvPicPr>
          <p:nvPr/>
        </p:nvPicPr>
        <p:blipFill>
          <a:blip r:embed="rId2"/>
          <a:stretch>
            <a:fillRect/>
          </a:stretch>
        </p:blipFill>
        <p:spPr>
          <a:xfrm>
            <a:off x="409651" y="1161949"/>
            <a:ext cx="5106010" cy="832282"/>
          </a:xfrm>
          <a:prstGeom prst="rect">
            <a:avLst/>
          </a:prstGeom>
        </p:spPr>
      </p:pic>
      <p:pic>
        <p:nvPicPr>
          <p:cNvPr id="10" name="图片 9">
            <a:extLst>
              <a:ext uri="{FF2B5EF4-FFF2-40B4-BE49-F238E27FC236}">
                <a16:creationId xmlns:a16="http://schemas.microsoft.com/office/drawing/2014/main" id="{1D48A964-D43D-AA3C-A514-867462703E3C}"/>
              </a:ext>
            </a:extLst>
          </p:cNvPr>
          <p:cNvPicPr>
            <a:picLocks noChangeAspect="1"/>
          </p:cNvPicPr>
          <p:nvPr/>
        </p:nvPicPr>
        <p:blipFill>
          <a:blip r:embed="rId3"/>
          <a:stretch>
            <a:fillRect/>
          </a:stretch>
        </p:blipFill>
        <p:spPr>
          <a:xfrm>
            <a:off x="336498" y="2216625"/>
            <a:ext cx="5237682" cy="324071"/>
          </a:xfrm>
          <a:prstGeom prst="rect">
            <a:avLst/>
          </a:prstGeom>
        </p:spPr>
      </p:pic>
      <p:pic>
        <p:nvPicPr>
          <p:cNvPr id="12" name="图片 11">
            <a:extLst>
              <a:ext uri="{FF2B5EF4-FFF2-40B4-BE49-F238E27FC236}">
                <a16:creationId xmlns:a16="http://schemas.microsoft.com/office/drawing/2014/main" id="{E0E58BA0-BEB8-F1A0-3FD4-ECD34A50AC34}"/>
              </a:ext>
            </a:extLst>
          </p:cNvPr>
          <p:cNvPicPr>
            <a:picLocks noChangeAspect="1"/>
          </p:cNvPicPr>
          <p:nvPr/>
        </p:nvPicPr>
        <p:blipFill>
          <a:blip r:embed="rId4"/>
          <a:stretch>
            <a:fillRect/>
          </a:stretch>
        </p:blipFill>
        <p:spPr>
          <a:xfrm>
            <a:off x="409651" y="2807208"/>
            <a:ext cx="6096000" cy="835378"/>
          </a:xfrm>
          <a:prstGeom prst="rect">
            <a:avLst/>
          </a:prstGeom>
        </p:spPr>
      </p:pic>
      <p:pic>
        <p:nvPicPr>
          <p:cNvPr id="4" name="图片 3">
            <a:extLst>
              <a:ext uri="{FF2B5EF4-FFF2-40B4-BE49-F238E27FC236}">
                <a16:creationId xmlns:a16="http://schemas.microsoft.com/office/drawing/2014/main" id="{14B5FE2D-A3C5-E303-943A-16DDDD071202}"/>
              </a:ext>
            </a:extLst>
          </p:cNvPr>
          <p:cNvPicPr>
            <a:picLocks noChangeAspect="1"/>
          </p:cNvPicPr>
          <p:nvPr/>
        </p:nvPicPr>
        <p:blipFill>
          <a:blip r:embed="rId5"/>
          <a:stretch>
            <a:fillRect/>
          </a:stretch>
        </p:blipFill>
        <p:spPr>
          <a:xfrm>
            <a:off x="409651" y="3909098"/>
            <a:ext cx="5237683" cy="2721643"/>
          </a:xfrm>
          <a:prstGeom prst="rect">
            <a:avLst/>
          </a:prstGeom>
        </p:spPr>
      </p:pic>
      <p:sp>
        <p:nvSpPr>
          <p:cNvPr id="3" name="文本框 2">
            <a:extLst>
              <a:ext uri="{FF2B5EF4-FFF2-40B4-BE49-F238E27FC236}">
                <a16:creationId xmlns:a16="http://schemas.microsoft.com/office/drawing/2014/main" id="{98EA079F-896A-A20E-4F38-87A710F30794}"/>
              </a:ext>
            </a:extLst>
          </p:cNvPr>
          <p:cNvSpPr txBox="1"/>
          <p:nvPr/>
        </p:nvSpPr>
        <p:spPr>
          <a:xfrm>
            <a:off x="6846473" y="1075765"/>
            <a:ext cx="3803597" cy="369332"/>
          </a:xfrm>
          <a:prstGeom prst="rect">
            <a:avLst/>
          </a:prstGeom>
          <a:noFill/>
        </p:spPr>
        <p:txBody>
          <a:bodyPr wrap="square" rtlCol="0">
            <a:spAutoFit/>
          </a:bodyPr>
          <a:lstStyle/>
          <a:p>
            <a:r>
              <a:rPr lang="zh-CN" altLang="en-US" dirty="0"/>
              <a:t>第三宇宙速度：</a:t>
            </a:r>
          </a:p>
        </p:txBody>
      </p:sp>
      <p:grpSp>
        <p:nvGrpSpPr>
          <p:cNvPr id="11" name="组合 10">
            <a:extLst>
              <a:ext uri="{FF2B5EF4-FFF2-40B4-BE49-F238E27FC236}">
                <a16:creationId xmlns:a16="http://schemas.microsoft.com/office/drawing/2014/main" id="{3C26D7F8-81DD-226C-9247-2896EB345E4B}"/>
              </a:ext>
            </a:extLst>
          </p:cNvPr>
          <p:cNvGrpSpPr/>
          <p:nvPr/>
        </p:nvGrpSpPr>
        <p:grpSpPr>
          <a:xfrm>
            <a:off x="6846473" y="1578090"/>
            <a:ext cx="4055908" cy="3356180"/>
            <a:chOff x="4573264" y="1913739"/>
            <a:chExt cx="4055908" cy="3356180"/>
          </a:xfrm>
        </p:grpSpPr>
        <p:pic>
          <p:nvPicPr>
            <p:cNvPr id="6" name="图片 5">
              <a:extLst>
                <a:ext uri="{FF2B5EF4-FFF2-40B4-BE49-F238E27FC236}">
                  <a16:creationId xmlns:a16="http://schemas.microsoft.com/office/drawing/2014/main" id="{2FE009B1-6A45-89A4-EB20-7DEBB149CAB4}"/>
                </a:ext>
              </a:extLst>
            </p:cNvPr>
            <p:cNvPicPr>
              <a:picLocks noChangeAspect="1"/>
            </p:cNvPicPr>
            <p:nvPr/>
          </p:nvPicPr>
          <p:blipFill rotWithShape="1">
            <a:blip r:embed="rId6"/>
            <a:srcRect r="41665"/>
            <a:stretch/>
          </p:blipFill>
          <p:spPr>
            <a:xfrm>
              <a:off x="4573264" y="1913739"/>
              <a:ext cx="4055908" cy="3356180"/>
            </a:xfrm>
            <a:prstGeom prst="rect">
              <a:avLst/>
            </a:prstGeom>
          </p:spPr>
        </p:pic>
        <p:pic>
          <p:nvPicPr>
            <p:cNvPr id="9" name="图片 8">
              <a:extLst>
                <a:ext uri="{FF2B5EF4-FFF2-40B4-BE49-F238E27FC236}">
                  <a16:creationId xmlns:a16="http://schemas.microsoft.com/office/drawing/2014/main" id="{6C8E553D-BAA6-6B59-AA63-B6029F14F6EF}"/>
                </a:ext>
              </a:extLst>
            </p:cNvPr>
            <p:cNvPicPr>
              <a:picLocks noChangeAspect="1"/>
            </p:cNvPicPr>
            <p:nvPr/>
          </p:nvPicPr>
          <p:blipFill>
            <a:blip r:embed="rId7"/>
            <a:stretch>
              <a:fillRect/>
            </a:stretch>
          </p:blipFill>
          <p:spPr>
            <a:xfrm>
              <a:off x="6362901" y="2647243"/>
              <a:ext cx="2266270" cy="539588"/>
            </a:xfrm>
            <a:prstGeom prst="rect">
              <a:avLst/>
            </a:prstGeom>
          </p:spPr>
        </p:pic>
      </p:grpSp>
    </p:spTree>
    <p:extLst>
      <p:ext uri="{BB962C8B-B14F-4D97-AF65-F5344CB8AC3E}">
        <p14:creationId xmlns:p14="http://schemas.microsoft.com/office/powerpoint/2010/main" val="188999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A0F8DBD-8DF3-48AE-BC97-D53FBB1B7C16}" type="slidenum">
              <a:rPr lang="en-US" smtClean="0"/>
              <a:pPr/>
              <a:t>3</a:t>
            </a:fld>
            <a:endParaRPr lang="en-US" dirty="0"/>
          </a:p>
        </p:txBody>
      </p:sp>
      <p:grpSp>
        <p:nvGrpSpPr>
          <p:cNvPr id="12" name="组合 11">
            <a:extLst>
              <a:ext uri="{FF2B5EF4-FFF2-40B4-BE49-F238E27FC236}">
                <a16:creationId xmlns:a16="http://schemas.microsoft.com/office/drawing/2014/main" id="{0328FA02-9A8A-6C37-3767-A8452FB458CD}"/>
              </a:ext>
            </a:extLst>
          </p:cNvPr>
          <p:cNvGrpSpPr/>
          <p:nvPr/>
        </p:nvGrpSpPr>
        <p:grpSpPr>
          <a:xfrm>
            <a:off x="173491" y="1069578"/>
            <a:ext cx="7009170" cy="2359422"/>
            <a:chOff x="5074675" y="4145898"/>
            <a:chExt cx="7009170" cy="2359422"/>
          </a:xfrm>
        </p:grpSpPr>
        <p:grpSp>
          <p:nvGrpSpPr>
            <p:cNvPr id="13" name="组合 12"/>
            <p:cNvGrpSpPr/>
            <p:nvPr/>
          </p:nvGrpSpPr>
          <p:grpSpPr>
            <a:xfrm>
              <a:off x="5074675" y="4554282"/>
              <a:ext cx="3438525" cy="1951038"/>
              <a:chOff x="5143500" y="346075"/>
              <a:chExt cx="3438525" cy="1951038"/>
            </a:xfrm>
          </p:grpSpPr>
          <p:grpSp>
            <p:nvGrpSpPr>
              <p:cNvPr id="88" name="Group 32"/>
              <p:cNvGrpSpPr>
                <a:grpSpLocks/>
              </p:cNvGrpSpPr>
              <p:nvPr/>
            </p:nvGrpSpPr>
            <p:grpSpPr bwMode="auto">
              <a:xfrm>
                <a:off x="6324600" y="346075"/>
                <a:ext cx="1628775" cy="749300"/>
                <a:chOff x="3984" y="759"/>
                <a:chExt cx="1026" cy="472"/>
              </a:xfrm>
            </p:grpSpPr>
            <p:sp>
              <p:nvSpPr>
                <p:cNvPr id="100" name="Line 8"/>
                <p:cNvSpPr>
                  <a:spLocks noChangeShapeType="1"/>
                </p:cNvSpPr>
                <p:nvPr/>
              </p:nvSpPr>
              <p:spPr bwMode="auto">
                <a:xfrm rot="21540000" flipV="1">
                  <a:off x="4454" y="940"/>
                  <a:ext cx="299" cy="144"/>
                </a:xfrm>
                <a:prstGeom prst="line">
                  <a:avLst/>
                </a:prstGeom>
                <a:noFill/>
                <a:ln w="38100">
                  <a:solidFill>
                    <a:srgbClr val="0033CC"/>
                  </a:solidFill>
                  <a:round/>
                  <a:headEnd/>
                  <a:tailEnd type="triangle" w="sm" len="lg"/>
                </a:ln>
              </p:spPr>
              <p:txBody>
                <a:bodyPr wrap="none" anchor="ctr"/>
                <a:lstStyle/>
                <a:p>
                  <a:endParaRPr lang="zh-CN" altLang="en-US"/>
                </a:p>
              </p:txBody>
            </p:sp>
            <p:sp>
              <p:nvSpPr>
                <p:cNvPr id="101" name="Line 9"/>
                <p:cNvSpPr>
                  <a:spLocks noChangeShapeType="1"/>
                </p:cNvSpPr>
                <p:nvPr/>
              </p:nvSpPr>
              <p:spPr bwMode="auto">
                <a:xfrm flipH="1" flipV="1">
                  <a:off x="4310" y="844"/>
                  <a:ext cx="144" cy="240"/>
                </a:xfrm>
                <a:prstGeom prst="line">
                  <a:avLst/>
                </a:prstGeom>
                <a:noFill/>
                <a:ln w="38100">
                  <a:solidFill>
                    <a:srgbClr val="0033CC"/>
                  </a:solidFill>
                  <a:round/>
                  <a:headEnd/>
                  <a:tailEnd type="triangle" w="sm" len="lg"/>
                </a:ln>
              </p:spPr>
              <p:txBody>
                <a:bodyPr wrap="none" anchor="ctr"/>
                <a:lstStyle/>
                <a:p>
                  <a:endParaRPr lang="zh-CN" altLang="en-US"/>
                </a:p>
              </p:txBody>
            </p:sp>
            <p:graphicFrame>
              <p:nvGraphicFramePr>
                <p:cNvPr id="102" name="Object 5"/>
                <p:cNvGraphicFramePr>
                  <a:graphicFrameLocks noChangeAspect="1"/>
                </p:cNvGraphicFramePr>
                <p:nvPr/>
              </p:nvGraphicFramePr>
              <p:xfrm>
                <a:off x="4753" y="865"/>
                <a:ext cx="257" cy="366"/>
              </p:xfrm>
              <a:graphic>
                <a:graphicData uri="http://schemas.openxmlformats.org/presentationml/2006/ole">
                  <mc:AlternateContent xmlns:mc="http://schemas.openxmlformats.org/markup-compatibility/2006">
                    <mc:Choice xmlns:v="urn:schemas-microsoft-com:vml" Requires="v">
                      <p:oleObj name="Equation" r:id="rId2" imgW="152268" imgH="215713" progId="">
                        <p:embed/>
                      </p:oleObj>
                    </mc:Choice>
                    <mc:Fallback>
                      <p:oleObj name="Equation" r:id="rId2" imgW="152268" imgH="215713" progId="">
                        <p:embed/>
                        <p:pic>
                          <p:nvPicPr>
                            <p:cNvPr id="7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 y="865"/>
                              <a:ext cx="257" cy="366"/>
                            </a:xfrm>
                            <a:prstGeom prst="rect">
                              <a:avLst/>
                            </a:prstGeom>
                            <a:noFill/>
                            <a:ln>
                              <a:noFill/>
                            </a:ln>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rgbClr val="0033CC"/>
                                  </a:solidFill>
                                  <a:miter lim="800000"/>
                                  <a:headEnd/>
                                  <a:tailEnd/>
                                </a14:hiddenLine>
                              </a:ext>
                            </a:extLst>
                          </p:spPr>
                        </p:pic>
                      </p:oleObj>
                    </mc:Fallback>
                  </mc:AlternateContent>
                </a:graphicData>
              </a:graphic>
            </p:graphicFrame>
            <p:graphicFrame>
              <p:nvGraphicFramePr>
                <p:cNvPr id="103" name="Object 6"/>
                <p:cNvGraphicFramePr>
                  <a:graphicFrameLocks noChangeAspect="1"/>
                </p:cNvGraphicFramePr>
                <p:nvPr/>
              </p:nvGraphicFramePr>
              <p:xfrm>
                <a:off x="3984" y="759"/>
                <a:ext cx="280" cy="387"/>
              </p:xfrm>
              <a:graphic>
                <a:graphicData uri="http://schemas.openxmlformats.org/presentationml/2006/ole">
                  <mc:AlternateContent xmlns:mc="http://schemas.openxmlformats.org/markup-compatibility/2006">
                    <mc:Choice xmlns:v="urn:schemas-microsoft-com:vml" Requires="v">
                      <p:oleObj name="Equation" r:id="rId4" imgW="165028" imgH="228501" progId="">
                        <p:embed/>
                      </p:oleObj>
                    </mc:Choice>
                    <mc:Fallback>
                      <p:oleObj name="Equation" r:id="rId4" imgW="165028" imgH="228501" progId="">
                        <p:embed/>
                        <p:pic>
                          <p:nvPicPr>
                            <p:cNvPr id="8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759"/>
                              <a:ext cx="280" cy="387"/>
                            </a:xfrm>
                            <a:prstGeom prst="rect">
                              <a:avLst/>
                            </a:prstGeom>
                            <a:noFill/>
                            <a:ln>
                              <a:noFill/>
                            </a:ln>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rgbClr val="0033CC"/>
                                  </a:solidFill>
                                  <a:miter lim="800000"/>
                                  <a:headEnd/>
                                  <a:tailEnd/>
                                </a14:hiddenLine>
                              </a:ext>
                            </a:extLst>
                          </p:spPr>
                        </p:pic>
                      </p:oleObj>
                    </mc:Fallback>
                  </mc:AlternateContent>
                </a:graphicData>
              </a:graphic>
            </p:graphicFrame>
          </p:grpSp>
          <p:grpSp>
            <p:nvGrpSpPr>
              <p:cNvPr id="89" name="Group 34"/>
              <p:cNvGrpSpPr>
                <a:grpSpLocks/>
              </p:cNvGrpSpPr>
              <p:nvPr/>
            </p:nvGrpSpPr>
            <p:grpSpPr bwMode="auto">
              <a:xfrm>
                <a:off x="5470525" y="1408113"/>
                <a:ext cx="3111500" cy="889000"/>
                <a:chOff x="3446" y="1428"/>
                <a:chExt cx="1960" cy="560"/>
              </a:xfrm>
            </p:grpSpPr>
            <p:sp>
              <p:nvSpPr>
                <p:cNvPr id="95" name="Freeform 10"/>
                <p:cNvSpPr>
                  <a:spLocks/>
                </p:cNvSpPr>
                <p:nvPr/>
              </p:nvSpPr>
              <p:spPr bwMode="auto">
                <a:xfrm>
                  <a:off x="3782" y="1516"/>
                  <a:ext cx="160" cy="192"/>
                </a:xfrm>
                <a:custGeom>
                  <a:avLst/>
                  <a:gdLst>
                    <a:gd name="T0" fmla="*/ 0 w 160"/>
                    <a:gd name="T1" fmla="*/ 0 h 192"/>
                    <a:gd name="T2" fmla="*/ 144 w 160"/>
                    <a:gd name="T3" fmla="*/ 48 h 192"/>
                    <a:gd name="T4" fmla="*/ 96 w 160"/>
                    <a:gd name="T5" fmla="*/ 192 h 192"/>
                    <a:gd name="T6" fmla="*/ 0 60000 65536"/>
                    <a:gd name="T7" fmla="*/ 0 60000 65536"/>
                    <a:gd name="T8" fmla="*/ 0 60000 65536"/>
                    <a:gd name="T9" fmla="*/ 0 w 160"/>
                    <a:gd name="T10" fmla="*/ 0 h 192"/>
                    <a:gd name="T11" fmla="*/ 160 w 160"/>
                    <a:gd name="T12" fmla="*/ 192 h 192"/>
                  </a:gdLst>
                  <a:ahLst/>
                  <a:cxnLst>
                    <a:cxn ang="T6">
                      <a:pos x="T0" y="T1"/>
                    </a:cxn>
                    <a:cxn ang="T7">
                      <a:pos x="T2" y="T3"/>
                    </a:cxn>
                    <a:cxn ang="T8">
                      <a:pos x="T4" y="T5"/>
                    </a:cxn>
                  </a:cxnLst>
                  <a:rect l="T9" t="T10" r="T11" b="T12"/>
                  <a:pathLst>
                    <a:path w="160" h="192">
                      <a:moveTo>
                        <a:pt x="0" y="0"/>
                      </a:moveTo>
                      <a:cubicBezTo>
                        <a:pt x="64" y="8"/>
                        <a:pt x="128" y="16"/>
                        <a:pt x="144" y="48"/>
                      </a:cubicBezTo>
                      <a:cubicBezTo>
                        <a:pt x="160" y="80"/>
                        <a:pt x="128" y="136"/>
                        <a:pt x="96" y="192"/>
                      </a:cubicBezTo>
                    </a:path>
                  </a:pathLst>
                </a:custGeom>
                <a:noFill/>
                <a:ln w="38100">
                  <a:solidFill>
                    <a:schemeClr val="tx1"/>
                  </a:solidFill>
                  <a:round/>
                  <a:headEnd/>
                  <a:tailEnd/>
                </a:ln>
              </p:spPr>
              <p:txBody>
                <a:bodyPr wrap="none" anchor="ctr"/>
                <a:lstStyle/>
                <a:p>
                  <a:endParaRPr lang="zh-CN" altLang="en-US"/>
                </a:p>
              </p:txBody>
            </p:sp>
            <p:graphicFrame>
              <p:nvGraphicFramePr>
                <p:cNvPr id="96" name="Object 4"/>
                <p:cNvGraphicFramePr>
                  <a:graphicFrameLocks noChangeAspect="1"/>
                </p:cNvGraphicFramePr>
                <p:nvPr/>
              </p:nvGraphicFramePr>
              <p:xfrm>
                <a:off x="3974" y="1428"/>
                <a:ext cx="185" cy="252"/>
              </p:xfrm>
              <a:graphic>
                <a:graphicData uri="http://schemas.openxmlformats.org/presentationml/2006/ole">
                  <mc:AlternateContent xmlns:mc="http://schemas.openxmlformats.org/markup-compatibility/2006">
                    <mc:Choice xmlns:v="urn:schemas-microsoft-com:vml" Requires="v">
                      <p:oleObj name="公式" r:id="rId6" imgW="139639" imgH="190417" progId="">
                        <p:embed/>
                      </p:oleObj>
                    </mc:Choice>
                    <mc:Fallback>
                      <p:oleObj name="公式" r:id="rId6" imgW="139639" imgH="190417" progId="">
                        <p:embed/>
                        <p:pic>
                          <p:nvPicPr>
                            <p:cNvPr id="7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4" y="1428"/>
                              <a:ext cx="185" cy="252"/>
                            </a:xfrm>
                            <a:prstGeom prst="rect">
                              <a:avLst/>
                            </a:prstGeom>
                            <a:noFill/>
                            <a:ln>
                              <a:noFill/>
                            </a:ln>
                            <a:extLst>
                              <a:ext uri="{909E8E84-426E-40DD-AFC4-6F175D3DCCD1}">
                                <a14:hiddenFill xmlns:a14="http://schemas.microsoft.com/office/drawing/2010/main">
                                  <a:solidFill>
                                    <a:srgbClr val="993300"/>
                                  </a:solidFill>
                                </a14:hiddenFill>
                              </a:ext>
                              <a:ext uri="{91240B29-F687-4F45-9708-019B960494DF}">
                                <a14:hiddenLine xmlns:a14="http://schemas.microsoft.com/office/drawing/2010/main" w="9525">
                                  <a:solidFill>
                                    <a:srgbClr val="0033CC"/>
                                  </a:solidFill>
                                  <a:miter lim="800000"/>
                                  <a:headEnd/>
                                  <a:tailEnd/>
                                </a14:hiddenLine>
                              </a:ext>
                            </a:extLst>
                          </p:spPr>
                        </p:pic>
                      </p:oleObj>
                    </mc:Fallback>
                  </mc:AlternateContent>
                </a:graphicData>
              </a:graphic>
            </p:graphicFrame>
            <p:grpSp>
              <p:nvGrpSpPr>
                <p:cNvPr id="97" name="Group 33"/>
                <p:cNvGrpSpPr>
                  <a:grpSpLocks/>
                </p:cNvGrpSpPr>
                <p:nvPr/>
              </p:nvGrpSpPr>
              <p:grpSpPr bwMode="auto">
                <a:xfrm>
                  <a:off x="3446" y="1680"/>
                  <a:ext cx="1960" cy="308"/>
                  <a:chOff x="3446" y="1680"/>
                  <a:chExt cx="1960" cy="308"/>
                </a:xfrm>
              </p:grpSpPr>
              <p:sp>
                <p:nvSpPr>
                  <p:cNvPr id="98" name="Line 3"/>
                  <p:cNvSpPr>
                    <a:spLocks noChangeShapeType="1"/>
                  </p:cNvSpPr>
                  <p:nvPr/>
                </p:nvSpPr>
                <p:spPr bwMode="auto">
                  <a:xfrm>
                    <a:off x="3446" y="1708"/>
                    <a:ext cx="1872" cy="0"/>
                  </a:xfrm>
                  <a:prstGeom prst="line">
                    <a:avLst/>
                  </a:prstGeom>
                  <a:noFill/>
                  <a:ln w="38100">
                    <a:solidFill>
                      <a:schemeClr val="tx1"/>
                    </a:solidFill>
                    <a:round/>
                    <a:headEnd/>
                    <a:tailEnd/>
                  </a:ln>
                </p:spPr>
                <p:txBody>
                  <a:bodyPr wrap="none" anchor="ctr"/>
                  <a:lstStyle/>
                  <a:p>
                    <a:endParaRPr lang="zh-CN" altLang="en-US"/>
                  </a:p>
                </p:txBody>
              </p:sp>
              <p:sp>
                <p:nvSpPr>
                  <p:cNvPr id="99" name="Text Box 19"/>
                  <p:cNvSpPr txBox="1">
                    <a:spLocks noChangeArrowheads="1"/>
                  </p:cNvSpPr>
                  <p:nvPr/>
                </p:nvSpPr>
                <p:spPr bwMode="auto">
                  <a:xfrm>
                    <a:off x="4872" y="1680"/>
                    <a:ext cx="534" cy="308"/>
                  </a:xfrm>
                  <a:prstGeom prst="rect">
                    <a:avLst/>
                  </a:prstGeom>
                  <a:noFill/>
                  <a:ln w="9525">
                    <a:noFill/>
                    <a:miter lim="800000"/>
                    <a:headEnd/>
                    <a:tailEnd/>
                  </a:ln>
                </p:spPr>
                <p:txBody>
                  <a:bodyPr>
                    <a:spAutoFit/>
                  </a:bodyPr>
                  <a:lstStyle/>
                  <a:p>
                    <a:pPr eaLnBrk="1" hangingPunct="1"/>
                    <a:r>
                      <a:rPr lang="zh-CN" altLang="en-US" sz="2600" b="1"/>
                      <a:t>极轴</a:t>
                    </a:r>
                  </a:p>
                </p:txBody>
              </p:sp>
            </p:grpSp>
          </p:grpSp>
          <p:grpSp>
            <p:nvGrpSpPr>
              <p:cNvPr id="90" name="Group 31"/>
              <p:cNvGrpSpPr>
                <a:grpSpLocks/>
              </p:cNvGrpSpPr>
              <p:nvPr/>
            </p:nvGrpSpPr>
            <p:grpSpPr bwMode="auto">
              <a:xfrm>
                <a:off x="5143500" y="862013"/>
                <a:ext cx="2205038" cy="1373187"/>
                <a:chOff x="3240" y="1084"/>
                <a:chExt cx="1389" cy="865"/>
              </a:xfrm>
            </p:grpSpPr>
            <p:sp>
              <p:nvSpPr>
                <p:cNvPr id="91" name="Line 4"/>
                <p:cNvSpPr>
                  <a:spLocks noChangeShapeType="1"/>
                </p:cNvSpPr>
                <p:nvPr/>
              </p:nvSpPr>
              <p:spPr bwMode="auto">
                <a:xfrm flipV="1">
                  <a:off x="3446" y="1084"/>
                  <a:ext cx="1008" cy="624"/>
                </a:xfrm>
                <a:prstGeom prst="line">
                  <a:avLst/>
                </a:prstGeom>
                <a:noFill/>
                <a:ln w="38100">
                  <a:solidFill>
                    <a:srgbClr val="FF0000"/>
                  </a:solidFill>
                  <a:round/>
                  <a:headEnd/>
                  <a:tailEnd type="stealth" w="lg" len="lg"/>
                </a:ln>
              </p:spPr>
              <p:txBody>
                <a:bodyPr wrap="none" anchor="ctr"/>
                <a:lstStyle/>
                <a:p>
                  <a:endParaRPr lang="zh-CN" altLang="en-US"/>
                </a:p>
              </p:txBody>
            </p:sp>
            <p:sp>
              <p:nvSpPr>
                <p:cNvPr id="92" name="Text Box 5"/>
                <p:cNvSpPr txBox="1">
                  <a:spLocks noChangeArrowheads="1"/>
                </p:cNvSpPr>
                <p:nvPr/>
              </p:nvSpPr>
              <p:spPr bwMode="auto">
                <a:xfrm>
                  <a:off x="4396" y="1158"/>
                  <a:ext cx="233" cy="288"/>
                </a:xfrm>
                <a:prstGeom prst="rect">
                  <a:avLst/>
                </a:prstGeom>
                <a:noFill/>
                <a:ln w="9525">
                  <a:noFill/>
                  <a:miter lim="800000"/>
                  <a:headEnd/>
                  <a:tailEnd/>
                </a:ln>
              </p:spPr>
              <p:txBody>
                <a:bodyPr wrap="none">
                  <a:spAutoFit/>
                </a:bodyPr>
                <a:lstStyle/>
                <a:p>
                  <a:pPr eaLnBrk="1" hangingPunct="1"/>
                  <a:r>
                    <a:rPr lang="en-US" altLang="zh-TW" sz="2400" b="1" i="1">
                      <a:solidFill>
                        <a:srgbClr val="003300"/>
                      </a:solidFill>
                    </a:rPr>
                    <a:t>P</a:t>
                  </a:r>
                  <a:endParaRPr lang="en-US" altLang="zh-CN" sz="2400" b="1" i="1">
                    <a:solidFill>
                      <a:srgbClr val="003300"/>
                    </a:solidFill>
                  </a:endParaRPr>
                </a:p>
              </p:txBody>
            </p:sp>
            <p:sp>
              <p:nvSpPr>
                <p:cNvPr id="93" name="Text Box 6"/>
                <p:cNvSpPr txBox="1">
                  <a:spLocks noChangeArrowheads="1"/>
                </p:cNvSpPr>
                <p:nvPr/>
              </p:nvSpPr>
              <p:spPr bwMode="auto">
                <a:xfrm>
                  <a:off x="3240" y="1584"/>
                  <a:ext cx="320" cy="365"/>
                </a:xfrm>
                <a:prstGeom prst="rect">
                  <a:avLst/>
                </a:prstGeom>
                <a:noFill/>
                <a:ln w="9525">
                  <a:noFill/>
                  <a:miter lim="800000"/>
                  <a:headEnd/>
                  <a:tailEnd/>
                </a:ln>
              </p:spPr>
              <p:txBody>
                <a:bodyPr>
                  <a:spAutoFit/>
                </a:bodyPr>
                <a:lstStyle/>
                <a:p>
                  <a:pPr eaLnBrk="1" hangingPunct="1"/>
                  <a:r>
                    <a:rPr lang="en-US" altLang="zh-CN" i="1">
                      <a:solidFill>
                        <a:srgbClr val="003300"/>
                      </a:solidFill>
                    </a:rPr>
                    <a:t>o</a:t>
                  </a:r>
                </a:p>
              </p:txBody>
            </p:sp>
            <p:graphicFrame>
              <p:nvGraphicFramePr>
                <p:cNvPr id="94" name="Object 3"/>
                <p:cNvGraphicFramePr>
                  <a:graphicFrameLocks noChangeAspect="1"/>
                </p:cNvGraphicFramePr>
                <p:nvPr/>
              </p:nvGraphicFramePr>
              <p:xfrm>
                <a:off x="3806" y="1096"/>
                <a:ext cx="272" cy="350"/>
              </p:xfrm>
              <a:graphic>
                <a:graphicData uri="http://schemas.openxmlformats.org/presentationml/2006/ole">
                  <mc:AlternateContent xmlns:mc="http://schemas.openxmlformats.org/markup-compatibility/2006">
                    <mc:Choice xmlns:v="urn:schemas-microsoft-com:vml" Requires="v">
                      <p:oleObj name="Equation" r:id="rId8" imgW="126780" imgH="164814" progId="Equation.DSMT4">
                        <p:embed/>
                      </p:oleObj>
                    </mc:Choice>
                    <mc:Fallback>
                      <p:oleObj name="Equation" r:id="rId8" imgW="126780" imgH="164814" progId="Equation.DSMT4">
                        <p:embed/>
                        <p:pic>
                          <p:nvPicPr>
                            <p:cNvPr id="7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6" y="1096"/>
                              <a:ext cx="272" cy="35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grpSp>
          <p:nvGrpSpPr>
            <p:cNvPr id="18" name="Group 30"/>
            <p:cNvGrpSpPr>
              <a:grpSpLocks/>
            </p:cNvGrpSpPr>
            <p:nvPr/>
          </p:nvGrpSpPr>
          <p:grpSpPr bwMode="auto">
            <a:xfrm>
              <a:off x="8751683" y="4145898"/>
              <a:ext cx="3332162" cy="1406525"/>
              <a:chOff x="589" y="938"/>
              <a:chExt cx="2099" cy="886"/>
            </a:xfrm>
          </p:grpSpPr>
          <p:graphicFrame>
            <p:nvGraphicFramePr>
              <p:cNvPr id="86" name="Object 2"/>
              <p:cNvGraphicFramePr>
                <a:graphicFrameLocks/>
              </p:cNvGraphicFramePr>
              <p:nvPr/>
            </p:nvGraphicFramePr>
            <p:xfrm>
              <a:off x="589" y="938"/>
              <a:ext cx="395" cy="886"/>
            </p:xfrm>
            <a:graphic>
              <a:graphicData uri="http://schemas.openxmlformats.org/presentationml/2006/ole">
                <mc:AlternateContent xmlns:mc="http://schemas.openxmlformats.org/markup-compatibility/2006">
                  <mc:Choice xmlns:v="urn:schemas-microsoft-com:vml" Requires="v">
                    <p:oleObj name="公式" r:id="rId10" imgW="203112" imgH="457002" progId="">
                      <p:embed/>
                    </p:oleObj>
                  </mc:Choice>
                  <mc:Fallback>
                    <p:oleObj name="公式" r:id="rId10" imgW="203112" imgH="457002" progId="">
                      <p:embed/>
                      <p:pic>
                        <p:nvPicPr>
                          <p:cNvPr id="82" name="Object 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 y="938"/>
                            <a:ext cx="395" cy="88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87" name="Text Box 29"/>
              <p:cNvSpPr txBox="1">
                <a:spLocks noChangeArrowheads="1"/>
              </p:cNvSpPr>
              <p:nvPr/>
            </p:nvSpPr>
            <p:spPr bwMode="auto">
              <a:xfrm>
                <a:off x="1118" y="958"/>
                <a:ext cx="1570" cy="808"/>
              </a:xfrm>
              <a:prstGeom prst="rect">
                <a:avLst/>
              </a:prstGeom>
              <a:noFill/>
              <a:ln w="9525">
                <a:noFill/>
                <a:miter lim="800000"/>
                <a:headEnd/>
                <a:tailEnd/>
              </a:ln>
            </p:spPr>
            <p:txBody>
              <a:bodyPr>
                <a:spAutoFit/>
              </a:bodyPr>
              <a:lstStyle/>
              <a:p>
                <a:pPr eaLnBrk="1" hangingPunct="1"/>
                <a:r>
                  <a:rPr lang="zh-CN" altLang="en-US" sz="2600" b="1" dirty="0"/>
                  <a:t>径向单位矢量</a:t>
                </a:r>
              </a:p>
              <a:p>
                <a:pPr eaLnBrk="1" hangingPunct="1"/>
                <a:endParaRPr lang="zh-CN" altLang="en-US" sz="2600" b="1" dirty="0"/>
              </a:p>
              <a:p>
                <a:pPr eaLnBrk="1" hangingPunct="1"/>
                <a:r>
                  <a:rPr lang="zh-CN" altLang="en-US" sz="2600" b="1" dirty="0"/>
                  <a:t>横向单位矢量</a:t>
                </a:r>
              </a:p>
            </p:txBody>
          </p:sp>
        </p:grpSp>
        <p:graphicFrame>
          <p:nvGraphicFramePr>
            <p:cNvPr id="85" name="对象 84"/>
            <p:cNvGraphicFramePr>
              <a:graphicFrameLocks noChangeAspect="1"/>
            </p:cNvGraphicFramePr>
            <p:nvPr>
              <p:extLst>
                <p:ext uri="{D42A27DB-BD31-4B8C-83A1-F6EECF244321}">
                  <p14:modId xmlns:p14="http://schemas.microsoft.com/office/powerpoint/2010/main" val="729921612"/>
                </p:ext>
              </p:extLst>
            </p:nvPr>
          </p:nvGraphicFramePr>
          <p:xfrm>
            <a:off x="8812571" y="5721554"/>
            <a:ext cx="1335965" cy="689077"/>
          </p:xfrm>
          <a:graphic>
            <a:graphicData uri="http://schemas.openxmlformats.org/presentationml/2006/ole">
              <mc:AlternateContent xmlns:mc="http://schemas.openxmlformats.org/markup-compatibility/2006">
                <mc:Choice xmlns:v="urn:schemas-microsoft-com:vml" Requires="v">
                  <p:oleObj name="Equation" r:id="rId12" imgW="444240" imgH="228600" progId="Equation.DSMT4">
                    <p:embed/>
                  </p:oleObj>
                </mc:Choice>
                <mc:Fallback>
                  <p:oleObj name="Equation" r:id="rId12" imgW="444240" imgH="228600" progId="Equation.DSMT4">
                    <p:embed/>
                    <p:pic>
                      <p:nvPicPr>
                        <p:cNvPr id="84" name="对象 83"/>
                        <p:cNvPicPr/>
                        <p:nvPr/>
                      </p:nvPicPr>
                      <p:blipFill>
                        <a:blip r:embed="rId13"/>
                        <a:stretch>
                          <a:fillRect/>
                        </a:stretch>
                      </p:blipFill>
                      <p:spPr>
                        <a:xfrm>
                          <a:off x="8812571" y="5721554"/>
                          <a:ext cx="1335965" cy="689077"/>
                        </a:xfrm>
                        <a:prstGeom prst="rect">
                          <a:avLst/>
                        </a:prstGeom>
                      </p:spPr>
                    </p:pic>
                  </p:oleObj>
                </mc:Fallback>
              </mc:AlternateContent>
            </a:graphicData>
          </a:graphic>
        </p:graphicFrame>
      </p:grpSp>
    </p:spTree>
    <p:extLst>
      <p:ext uri="{BB962C8B-B14F-4D97-AF65-F5344CB8AC3E}">
        <p14:creationId xmlns:p14="http://schemas.microsoft.com/office/powerpoint/2010/main" val="172256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94FB94-8307-63E9-E736-674161C976B6}"/>
              </a:ext>
            </a:extLst>
          </p:cNvPr>
          <p:cNvSpPr>
            <a:spLocks noGrp="1"/>
          </p:cNvSpPr>
          <p:nvPr>
            <p:ph type="sldNum" sz="quarter" idx="12"/>
          </p:nvPr>
        </p:nvSpPr>
        <p:spPr/>
        <p:txBody>
          <a:bodyPr/>
          <a:lstStyle/>
          <a:p>
            <a:fld id="{2A0F8DBD-8DF3-48AE-BC97-D53FBB1B7C16}" type="slidenum">
              <a:rPr lang="en-US" smtClean="0"/>
              <a:pPr/>
              <a:t>30</a:t>
            </a:fld>
            <a:endParaRPr lang="en-US" dirty="0"/>
          </a:p>
        </p:txBody>
      </p:sp>
      <p:pic>
        <p:nvPicPr>
          <p:cNvPr id="4" name="图片 3">
            <a:extLst>
              <a:ext uri="{FF2B5EF4-FFF2-40B4-BE49-F238E27FC236}">
                <a16:creationId xmlns:a16="http://schemas.microsoft.com/office/drawing/2014/main" id="{AE76AC6E-911A-078A-79BE-F6ABD0057C7F}"/>
              </a:ext>
            </a:extLst>
          </p:cNvPr>
          <p:cNvPicPr>
            <a:picLocks noChangeAspect="1"/>
          </p:cNvPicPr>
          <p:nvPr/>
        </p:nvPicPr>
        <p:blipFill>
          <a:blip r:embed="rId2"/>
          <a:stretch>
            <a:fillRect/>
          </a:stretch>
        </p:blipFill>
        <p:spPr>
          <a:xfrm>
            <a:off x="446227" y="972225"/>
            <a:ext cx="5790943" cy="2368294"/>
          </a:xfrm>
          <a:prstGeom prst="rect">
            <a:avLst/>
          </a:prstGeom>
        </p:spPr>
      </p:pic>
      <p:sp>
        <p:nvSpPr>
          <p:cNvPr id="5" name="文本框 4">
            <a:extLst>
              <a:ext uri="{FF2B5EF4-FFF2-40B4-BE49-F238E27FC236}">
                <a16:creationId xmlns:a16="http://schemas.microsoft.com/office/drawing/2014/main" id="{02818EF4-B98B-EBDC-45D7-C7EF01DB5A6F}"/>
              </a:ext>
            </a:extLst>
          </p:cNvPr>
          <p:cNvSpPr txBox="1"/>
          <p:nvPr/>
        </p:nvSpPr>
        <p:spPr>
          <a:xfrm>
            <a:off x="532738" y="87464"/>
            <a:ext cx="1288748" cy="707886"/>
          </a:xfrm>
          <a:prstGeom prst="rect">
            <a:avLst/>
          </a:prstGeom>
          <a:noFill/>
        </p:spPr>
        <p:txBody>
          <a:bodyPr wrap="square" rtlCol="0">
            <a:spAutoFit/>
          </a:bodyPr>
          <a:lstStyle/>
          <a:p>
            <a:r>
              <a:rPr lang="zh-CN" altLang="en-US" sz="4000" dirty="0"/>
              <a:t>错题</a:t>
            </a:r>
          </a:p>
        </p:txBody>
      </p:sp>
      <p:pic>
        <p:nvPicPr>
          <p:cNvPr id="7" name="图片 6">
            <a:extLst>
              <a:ext uri="{FF2B5EF4-FFF2-40B4-BE49-F238E27FC236}">
                <a16:creationId xmlns:a16="http://schemas.microsoft.com/office/drawing/2014/main" id="{CE58561C-0085-A15E-D354-F9D363253673}"/>
              </a:ext>
            </a:extLst>
          </p:cNvPr>
          <p:cNvPicPr>
            <a:picLocks noChangeAspect="1"/>
          </p:cNvPicPr>
          <p:nvPr/>
        </p:nvPicPr>
        <p:blipFill>
          <a:blip r:embed="rId3"/>
          <a:stretch>
            <a:fillRect/>
          </a:stretch>
        </p:blipFill>
        <p:spPr>
          <a:xfrm>
            <a:off x="446227" y="3517394"/>
            <a:ext cx="6920179" cy="3253142"/>
          </a:xfrm>
          <a:prstGeom prst="rect">
            <a:avLst/>
          </a:prstGeom>
        </p:spPr>
      </p:pic>
    </p:spTree>
    <p:extLst>
      <p:ext uri="{BB962C8B-B14F-4D97-AF65-F5344CB8AC3E}">
        <p14:creationId xmlns:p14="http://schemas.microsoft.com/office/powerpoint/2010/main" val="1393721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451805-9862-C0CE-2375-EF58DFE3FD98}"/>
              </a:ext>
            </a:extLst>
          </p:cNvPr>
          <p:cNvSpPr>
            <a:spLocks noGrp="1"/>
          </p:cNvSpPr>
          <p:nvPr>
            <p:ph type="sldNum" sz="quarter" idx="12"/>
          </p:nvPr>
        </p:nvSpPr>
        <p:spPr/>
        <p:txBody>
          <a:bodyPr/>
          <a:lstStyle/>
          <a:p>
            <a:fld id="{2A0F8DBD-8DF3-48AE-BC97-D53FBB1B7C16}" type="slidenum">
              <a:rPr lang="en-US" smtClean="0"/>
              <a:pPr/>
              <a:t>31</a:t>
            </a:fld>
            <a:endParaRPr lang="en-US" dirty="0"/>
          </a:p>
        </p:txBody>
      </p:sp>
      <p:sp>
        <p:nvSpPr>
          <p:cNvPr id="3" name="文本框 2">
            <a:extLst>
              <a:ext uri="{FF2B5EF4-FFF2-40B4-BE49-F238E27FC236}">
                <a16:creationId xmlns:a16="http://schemas.microsoft.com/office/drawing/2014/main" id="{E5223E57-1CE3-14C9-5FB9-B966F4D793C9}"/>
              </a:ext>
            </a:extLst>
          </p:cNvPr>
          <p:cNvSpPr txBox="1"/>
          <p:nvPr/>
        </p:nvSpPr>
        <p:spPr>
          <a:xfrm>
            <a:off x="422621" y="84524"/>
            <a:ext cx="4764101" cy="769441"/>
          </a:xfrm>
          <a:prstGeom prst="rect">
            <a:avLst/>
          </a:prstGeom>
          <a:noFill/>
        </p:spPr>
        <p:txBody>
          <a:bodyPr wrap="square" rtlCol="0">
            <a:spAutoFit/>
          </a:bodyPr>
          <a:lstStyle/>
          <a:p>
            <a:r>
              <a:rPr lang="zh-CN" altLang="en-US" sz="4400" dirty="0"/>
              <a:t>冲量</a:t>
            </a:r>
          </a:p>
        </p:txBody>
      </p:sp>
      <p:pic>
        <p:nvPicPr>
          <p:cNvPr id="5" name="图片 4">
            <a:extLst>
              <a:ext uri="{FF2B5EF4-FFF2-40B4-BE49-F238E27FC236}">
                <a16:creationId xmlns:a16="http://schemas.microsoft.com/office/drawing/2014/main" id="{12EDF064-BF90-B3EB-DDB4-941E1F658B43}"/>
              </a:ext>
            </a:extLst>
          </p:cNvPr>
          <p:cNvPicPr>
            <a:picLocks noChangeAspect="1"/>
          </p:cNvPicPr>
          <p:nvPr/>
        </p:nvPicPr>
        <p:blipFill rotWithShape="1">
          <a:blip r:embed="rId2"/>
          <a:srcRect r="40777" b="53721"/>
          <a:stretch/>
        </p:blipFill>
        <p:spPr>
          <a:xfrm>
            <a:off x="422621" y="1121979"/>
            <a:ext cx="2720948" cy="392268"/>
          </a:xfrm>
          <a:prstGeom prst="rect">
            <a:avLst/>
          </a:prstGeom>
        </p:spPr>
      </p:pic>
      <p:pic>
        <p:nvPicPr>
          <p:cNvPr id="7" name="图片 6">
            <a:extLst>
              <a:ext uri="{FF2B5EF4-FFF2-40B4-BE49-F238E27FC236}">
                <a16:creationId xmlns:a16="http://schemas.microsoft.com/office/drawing/2014/main" id="{F4AC5DA2-3D74-F64B-EC24-38A316EC377F}"/>
              </a:ext>
            </a:extLst>
          </p:cNvPr>
          <p:cNvPicPr>
            <a:picLocks noChangeAspect="1"/>
          </p:cNvPicPr>
          <p:nvPr/>
        </p:nvPicPr>
        <p:blipFill>
          <a:blip r:embed="rId3"/>
          <a:stretch>
            <a:fillRect/>
          </a:stretch>
        </p:blipFill>
        <p:spPr>
          <a:xfrm>
            <a:off x="422621" y="1998606"/>
            <a:ext cx="4594372" cy="478000"/>
          </a:xfrm>
          <a:prstGeom prst="rect">
            <a:avLst/>
          </a:prstGeom>
        </p:spPr>
      </p:pic>
      <p:pic>
        <p:nvPicPr>
          <p:cNvPr id="9" name="图片 8">
            <a:extLst>
              <a:ext uri="{FF2B5EF4-FFF2-40B4-BE49-F238E27FC236}">
                <a16:creationId xmlns:a16="http://schemas.microsoft.com/office/drawing/2014/main" id="{47D5B8D6-B018-1E8E-4467-CC466E4DEC39}"/>
              </a:ext>
            </a:extLst>
          </p:cNvPr>
          <p:cNvPicPr>
            <a:picLocks noChangeAspect="1"/>
          </p:cNvPicPr>
          <p:nvPr/>
        </p:nvPicPr>
        <p:blipFill>
          <a:blip r:embed="rId4"/>
          <a:stretch>
            <a:fillRect/>
          </a:stretch>
        </p:blipFill>
        <p:spPr>
          <a:xfrm>
            <a:off x="422621" y="2732194"/>
            <a:ext cx="2425794" cy="1228419"/>
          </a:xfrm>
          <a:prstGeom prst="rect">
            <a:avLst/>
          </a:prstGeom>
        </p:spPr>
      </p:pic>
      <p:pic>
        <p:nvPicPr>
          <p:cNvPr id="11" name="图片 10">
            <a:extLst>
              <a:ext uri="{FF2B5EF4-FFF2-40B4-BE49-F238E27FC236}">
                <a16:creationId xmlns:a16="http://schemas.microsoft.com/office/drawing/2014/main" id="{4D30EB56-E49A-11D3-A8E1-B8942AF66EDE}"/>
              </a:ext>
            </a:extLst>
          </p:cNvPr>
          <p:cNvPicPr>
            <a:picLocks noChangeAspect="1"/>
          </p:cNvPicPr>
          <p:nvPr/>
        </p:nvPicPr>
        <p:blipFill>
          <a:blip r:embed="rId5"/>
          <a:stretch>
            <a:fillRect/>
          </a:stretch>
        </p:blipFill>
        <p:spPr>
          <a:xfrm>
            <a:off x="422621" y="4318888"/>
            <a:ext cx="2720948" cy="476629"/>
          </a:xfrm>
          <a:prstGeom prst="rect">
            <a:avLst/>
          </a:prstGeom>
        </p:spPr>
      </p:pic>
      <p:sp>
        <p:nvSpPr>
          <p:cNvPr id="13" name="文本框 12">
            <a:extLst>
              <a:ext uri="{FF2B5EF4-FFF2-40B4-BE49-F238E27FC236}">
                <a16:creationId xmlns:a16="http://schemas.microsoft.com/office/drawing/2014/main" id="{401E2A79-8165-C683-6E9F-C3B16AD63AD9}"/>
              </a:ext>
            </a:extLst>
          </p:cNvPr>
          <p:cNvSpPr txBox="1"/>
          <p:nvPr/>
        </p:nvSpPr>
        <p:spPr>
          <a:xfrm>
            <a:off x="422621" y="5153792"/>
            <a:ext cx="6120332" cy="646331"/>
          </a:xfrm>
          <a:prstGeom prst="rect">
            <a:avLst/>
          </a:prstGeom>
          <a:noFill/>
        </p:spPr>
        <p:txBody>
          <a:bodyPr wrap="square">
            <a:spAutoFit/>
          </a:bodyPr>
          <a:lstStyle/>
          <a:p>
            <a:r>
              <a:rPr lang="zh-CN" altLang="en-US" dirty="0"/>
              <a:t>质点系的动量定理： </a:t>
            </a:r>
            <a:endParaRPr lang="en-US" altLang="zh-CN" dirty="0"/>
          </a:p>
          <a:p>
            <a:r>
              <a:rPr lang="zh-CN" altLang="en-US" dirty="0"/>
              <a:t>质点系所受外力矢量和的冲量等于质点系动量的增量 </a:t>
            </a:r>
          </a:p>
        </p:txBody>
      </p:sp>
      <p:sp>
        <p:nvSpPr>
          <p:cNvPr id="15" name="文本框 14">
            <a:extLst>
              <a:ext uri="{FF2B5EF4-FFF2-40B4-BE49-F238E27FC236}">
                <a16:creationId xmlns:a16="http://schemas.microsoft.com/office/drawing/2014/main" id="{C23C076B-100F-6AEF-6CC7-281F0F1D2CEB}"/>
              </a:ext>
            </a:extLst>
          </p:cNvPr>
          <p:cNvSpPr txBox="1"/>
          <p:nvPr/>
        </p:nvSpPr>
        <p:spPr>
          <a:xfrm>
            <a:off x="6542953" y="1121978"/>
            <a:ext cx="5421087" cy="646331"/>
          </a:xfrm>
          <a:prstGeom prst="rect">
            <a:avLst/>
          </a:prstGeom>
          <a:noFill/>
        </p:spPr>
        <p:txBody>
          <a:bodyPr wrap="square">
            <a:spAutoFit/>
          </a:bodyPr>
          <a:lstStyle/>
          <a:p>
            <a:r>
              <a:rPr lang="zh-CN" altLang="en-US" dirty="0"/>
              <a:t>动量守恒定律</a:t>
            </a:r>
            <a:r>
              <a:rPr lang="zh-CN" altLang="en-US" dirty="0">
                <a:sym typeface="Wingdings" panose="05000000000000000000" pitchFamily="2" charset="2"/>
              </a:rPr>
              <a:t>（相对同一惯性系）：</a:t>
            </a:r>
            <a:endParaRPr lang="en-US" altLang="zh-CN" dirty="0"/>
          </a:p>
          <a:p>
            <a:r>
              <a:rPr lang="zh-CN" altLang="en-US" dirty="0"/>
              <a:t>内力远大于外力时，近似守恒，例如碰撞、爆炸</a:t>
            </a:r>
          </a:p>
        </p:txBody>
      </p:sp>
      <p:pic>
        <p:nvPicPr>
          <p:cNvPr id="17" name="图片 16">
            <a:extLst>
              <a:ext uri="{FF2B5EF4-FFF2-40B4-BE49-F238E27FC236}">
                <a16:creationId xmlns:a16="http://schemas.microsoft.com/office/drawing/2014/main" id="{102BF2F9-6446-06DB-026B-6CF6B7A3A48D}"/>
              </a:ext>
            </a:extLst>
          </p:cNvPr>
          <p:cNvPicPr>
            <a:picLocks noChangeAspect="1"/>
          </p:cNvPicPr>
          <p:nvPr/>
        </p:nvPicPr>
        <p:blipFill>
          <a:blip r:embed="rId6"/>
          <a:stretch>
            <a:fillRect/>
          </a:stretch>
        </p:blipFill>
        <p:spPr>
          <a:xfrm>
            <a:off x="7175009" y="2409825"/>
            <a:ext cx="3348038" cy="1019175"/>
          </a:xfrm>
          <a:prstGeom prst="rect">
            <a:avLst/>
          </a:prstGeom>
        </p:spPr>
      </p:pic>
      <p:sp>
        <p:nvSpPr>
          <p:cNvPr id="19" name="文本框 18">
            <a:extLst>
              <a:ext uri="{FF2B5EF4-FFF2-40B4-BE49-F238E27FC236}">
                <a16:creationId xmlns:a16="http://schemas.microsoft.com/office/drawing/2014/main" id="{357402D5-012F-A66B-7599-1A0614CA1E96}"/>
              </a:ext>
            </a:extLst>
          </p:cNvPr>
          <p:cNvSpPr txBox="1"/>
          <p:nvPr/>
        </p:nvSpPr>
        <p:spPr>
          <a:xfrm>
            <a:off x="7055766" y="3597302"/>
            <a:ext cx="3586523" cy="646331"/>
          </a:xfrm>
          <a:prstGeom prst="rect">
            <a:avLst/>
          </a:prstGeom>
          <a:noFill/>
        </p:spPr>
        <p:txBody>
          <a:bodyPr wrap="square">
            <a:spAutoFit/>
          </a:bodyPr>
          <a:lstStyle/>
          <a:p>
            <a:r>
              <a:rPr lang="zh-CN" altLang="en-US" dirty="0"/>
              <a:t>在</a:t>
            </a:r>
            <a:r>
              <a:rPr lang="en-US" altLang="zh-CN" dirty="0"/>
              <a:t>m1</a:t>
            </a:r>
            <a:r>
              <a:rPr lang="zh-CN" altLang="en-US" dirty="0"/>
              <a:t>拉动</a:t>
            </a:r>
            <a:r>
              <a:rPr lang="en-US" altLang="zh-CN" dirty="0"/>
              <a:t>m2</a:t>
            </a:r>
            <a:r>
              <a:rPr lang="zh-CN" altLang="en-US" dirty="0"/>
              <a:t>的瞬间，绳突然拉紧，</a:t>
            </a:r>
            <a:r>
              <a:rPr lang="en-US" altLang="zh-CN" dirty="0"/>
              <a:t>m1</a:t>
            </a:r>
            <a:r>
              <a:rPr lang="zh-CN" altLang="en-US" dirty="0"/>
              <a:t>与</a:t>
            </a:r>
            <a:r>
              <a:rPr lang="en-US" altLang="zh-CN" dirty="0"/>
              <a:t>m2</a:t>
            </a:r>
            <a:r>
              <a:rPr lang="zh-CN" altLang="en-US" dirty="0"/>
              <a:t>动量守恒、有能量损失</a:t>
            </a:r>
          </a:p>
        </p:txBody>
      </p:sp>
      <p:sp>
        <p:nvSpPr>
          <p:cNvPr id="21" name="文本框 20">
            <a:extLst>
              <a:ext uri="{FF2B5EF4-FFF2-40B4-BE49-F238E27FC236}">
                <a16:creationId xmlns:a16="http://schemas.microsoft.com/office/drawing/2014/main" id="{FBA2F68D-120F-9E3D-FD13-87795E3BBAC0}"/>
              </a:ext>
            </a:extLst>
          </p:cNvPr>
          <p:cNvSpPr txBox="1"/>
          <p:nvPr/>
        </p:nvSpPr>
        <p:spPr>
          <a:xfrm>
            <a:off x="422621" y="6158398"/>
            <a:ext cx="7230676" cy="369332"/>
          </a:xfrm>
          <a:prstGeom prst="rect">
            <a:avLst/>
          </a:prstGeom>
          <a:noFill/>
        </p:spPr>
        <p:txBody>
          <a:bodyPr wrap="square">
            <a:spAutoFit/>
          </a:bodyPr>
          <a:lstStyle/>
          <a:p>
            <a:r>
              <a:rPr lang="zh-CN" altLang="en-US" dirty="0"/>
              <a:t>质点系的总动量</a:t>
            </a:r>
            <a:r>
              <a:rPr lang="en-US" altLang="zh-CN" dirty="0"/>
              <a:t>=m</a:t>
            </a:r>
            <a:r>
              <a:rPr lang="zh-CN" altLang="en-US" baseline="-25000" dirty="0"/>
              <a:t>总</a:t>
            </a:r>
            <a:r>
              <a:rPr lang="en-US" altLang="zh-CN" dirty="0"/>
              <a:t>*V</a:t>
            </a:r>
            <a:r>
              <a:rPr lang="en-US" altLang="zh-CN" baseline="-25000" dirty="0"/>
              <a:t>C</a:t>
            </a:r>
            <a:r>
              <a:rPr lang="zh-CN" altLang="en-US" dirty="0"/>
              <a:t>，若建立质心坐标系，则为零动量系</a:t>
            </a:r>
          </a:p>
        </p:txBody>
      </p:sp>
    </p:spTree>
    <p:extLst>
      <p:ext uri="{BB962C8B-B14F-4D97-AF65-F5344CB8AC3E}">
        <p14:creationId xmlns:p14="http://schemas.microsoft.com/office/powerpoint/2010/main" val="432987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0025E6-3199-B105-EDF2-4B7D09918BE0}"/>
              </a:ext>
            </a:extLst>
          </p:cNvPr>
          <p:cNvSpPr>
            <a:spLocks noGrp="1"/>
          </p:cNvSpPr>
          <p:nvPr>
            <p:ph type="sldNum" sz="quarter" idx="12"/>
          </p:nvPr>
        </p:nvSpPr>
        <p:spPr/>
        <p:txBody>
          <a:bodyPr/>
          <a:lstStyle/>
          <a:p>
            <a:fld id="{2A0F8DBD-8DF3-48AE-BC97-D53FBB1B7C16}" type="slidenum">
              <a:rPr lang="en-US" smtClean="0"/>
              <a:pPr/>
              <a:t>32</a:t>
            </a:fld>
            <a:endParaRPr lang="en-US" dirty="0"/>
          </a:p>
        </p:txBody>
      </p:sp>
      <p:grpSp>
        <p:nvGrpSpPr>
          <p:cNvPr id="7" name="组合 6">
            <a:extLst>
              <a:ext uri="{FF2B5EF4-FFF2-40B4-BE49-F238E27FC236}">
                <a16:creationId xmlns:a16="http://schemas.microsoft.com/office/drawing/2014/main" id="{C11207CE-4316-31D9-07F9-F3D90BCA363B}"/>
              </a:ext>
            </a:extLst>
          </p:cNvPr>
          <p:cNvGrpSpPr/>
          <p:nvPr/>
        </p:nvGrpSpPr>
        <p:grpSpPr>
          <a:xfrm>
            <a:off x="384201" y="1104200"/>
            <a:ext cx="5570372" cy="3548267"/>
            <a:chOff x="384201" y="1104200"/>
            <a:chExt cx="4940834" cy="3003293"/>
          </a:xfrm>
        </p:grpSpPr>
        <p:pic>
          <p:nvPicPr>
            <p:cNvPr id="4" name="图片 3">
              <a:extLst>
                <a:ext uri="{FF2B5EF4-FFF2-40B4-BE49-F238E27FC236}">
                  <a16:creationId xmlns:a16="http://schemas.microsoft.com/office/drawing/2014/main" id="{0E470849-F979-C048-B211-5FF920DDD4F4}"/>
                </a:ext>
              </a:extLst>
            </p:cNvPr>
            <p:cNvPicPr>
              <a:picLocks noChangeAspect="1"/>
            </p:cNvPicPr>
            <p:nvPr/>
          </p:nvPicPr>
          <p:blipFill>
            <a:blip r:embed="rId2"/>
            <a:stretch>
              <a:fillRect/>
            </a:stretch>
          </p:blipFill>
          <p:spPr>
            <a:xfrm>
              <a:off x="384201" y="1104200"/>
              <a:ext cx="4940834" cy="514114"/>
            </a:xfrm>
            <a:prstGeom prst="rect">
              <a:avLst/>
            </a:prstGeom>
          </p:spPr>
        </p:pic>
        <p:pic>
          <p:nvPicPr>
            <p:cNvPr id="6" name="图片 5">
              <a:extLst>
                <a:ext uri="{FF2B5EF4-FFF2-40B4-BE49-F238E27FC236}">
                  <a16:creationId xmlns:a16="http://schemas.microsoft.com/office/drawing/2014/main" id="{A17125B5-4847-AF79-527A-C8B9441E366E}"/>
                </a:ext>
              </a:extLst>
            </p:cNvPr>
            <p:cNvPicPr>
              <a:picLocks noChangeAspect="1"/>
            </p:cNvPicPr>
            <p:nvPr/>
          </p:nvPicPr>
          <p:blipFill>
            <a:blip r:embed="rId3"/>
            <a:stretch>
              <a:fillRect/>
            </a:stretch>
          </p:blipFill>
          <p:spPr>
            <a:xfrm>
              <a:off x="384201" y="1744275"/>
              <a:ext cx="4377360" cy="2363218"/>
            </a:xfrm>
            <a:prstGeom prst="rect">
              <a:avLst/>
            </a:prstGeom>
          </p:spPr>
        </p:pic>
      </p:grpSp>
      <p:sp>
        <p:nvSpPr>
          <p:cNvPr id="3" name="文本框 2">
            <a:extLst>
              <a:ext uri="{FF2B5EF4-FFF2-40B4-BE49-F238E27FC236}">
                <a16:creationId xmlns:a16="http://schemas.microsoft.com/office/drawing/2014/main" id="{8B6E2B17-EF0F-E9BE-43ED-9A0B484E2E2F}"/>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spTree>
    <p:extLst>
      <p:ext uri="{BB962C8B-B14F-4D97-AF65-F5344CB8AC3E}">
        <p14:creationId xmlns:p14="http://schemas.microsoft.com/office/powerpoint/2010/main" val="3911691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9A18A9-04A6-B292-1F7C-3826598FAD86}"/>
              </a:ext>
            </a:extLst>
          </p:cNvPr>
          <p:cNvSpPr>
            <a:spLocks noGrp="1"/>
          </p:cNvSpPr>
          <p:nvPr>
            <p:ph type="sldNum" sz="quarter" idx="12"/>
          </p:nvPr>
        </p:nvSpPr>
        <p:spPr/>
        <p:txBody>
          <a:bodyPr/>
          <a:lstStyle/>
          <a:p>
            <a:fld id="{2A0F8DBD-8DF3-48AE-BC97-D53FBB1B7C16}" type="slidenum">
              <a:rPr lang="en-US" smtClean="0"/>
              <a:pPr/>
              <a:t>33</a:t>
            </a:fld>
            <a:endParaRPr lang="en-US" dirty="0"/>
          </a:p>
        </p:txBody>
      </p:sp>
      <p:grpSp>
        <p:nvGrpSpPr>
          <p:cNvPr id="7" name="组合 6">
            <a:extLst>
              <a:ext uri="{FF2B5EF4-FFF2-40B4-BE49-F238E27FC236}">
                <a16:creationId xmlns:a16="http://schemas.microsoft.com/office/drawing/2014/main" id="{1F9166B5-84BA-7873-8BDA-426F7AA29BBF}"/>
              </a:ext>
            </a:extLst>
          </p:cNvPr>
          <p:cNvGrpSpPr/>
          <p:nvPr/>
        </p:nvGrpSpPr>
        <p:grpSpPr>
          <a:xfrm>
            <a:off x="434416" y="1083683"/>
            <a:ext cx="3871151" cy="1890132"/>
            <a:chOff x="434416" y="1083683"/>
            <a:chExt cx="3871151" cy="1890132"/>
          </a:xfrm>
        </p:grpSpPr>
        <p:pic>
          <p:nvPicPr>
            <p:cNvPr id="4" name="图片 3">
              <a:extLst>
                <a:ext uri="{FF2B5EF4-FFF2-40B4-BE49-F238E27FC236}">
                  <a16:creationId xmlns:a16="http://schemas.microsoft.com/office/drawing/2014/main" id="{14F7471C-04C9-3A66-2297-51CC0C3EEA40}"/>
                </a:ext>
              </a:extLst>
            </p:cNvPr>
            <p:cNvPicPr>
              <a:picLocks noChangeAspect="1"/>
            </p:cNvPicPr>
            <p:nvPr/>
          </p:nvPicPr>
          <p:blipFill>
            <a:blip r:embed="rId2"/>
            <a:stretch>
              <a:fillRect/>
            </a:stretch>
          </p:blipFill>
          <p:spPr>
            <a:xfrm>
              <a:off x="434416" y="1083683"/>
              <a:ext cx="3201238" cy="1039630"/>
            </a:xfrm>
            <a:prstGeom prst="rect">
              <a:avLst/>
            </a:prstGeom>
          </p:spPr>
        </p:pic>
        <p:pic>
          <p:nvPicPr>
            <p:cNvPr id="6" name="图片 5">
              <a:extLst>
                <a:ext uri="{FF2B5EF4-FFF2-40B4-BE49-F238E27FC236}">
                  <a16:creationId xmlns:a16="http://schemas.microsoft.com/office/drawing/2014/main" id="{952D36B9-7E79-7F0F-9CCD-7CE3D4FF5A5A}"/>
                </a:ext>
              </a:extLst>
            </p:cNvPr>
            <p:cNvPicPr>
              <a:picLocks noChangeAspect="1"/>
            </p:cNvPicPr>
            <p:nvPr/>
          </p:nvPicPr>
          <p:blipFill>
            <a:blip r:embed="rId3"/>
            <a:stretch>
              <a:fillRect/>
            </a:stretch>
          </p:blipFill>
          <p:spPr>
            <a:xfrm>
              <a:off x="434416" y="2265541"/>
              <a:ext cx="3871151" cy="708274"/>
            </a:xfrm>
            <a:prstGeom prst="rect">
              <a:avLst/>
            </a:prstGeom>
          </p:spPr>
        </p:pic>
      </p:grpSp>
      <p:sp>
        <p:nvSpPr>
          <p:cNvPr id="8" name="文本框 7">
            <a:extLst>
              <a:ext uri="{FF2B5EF4-FFF2-40B4-BE49-F238E27FC236}">
                <a16:creationId xmlns:a16="http://schemas.microsoft.com/office/drawing/2014/main" id="{7D6D87F5-F38D-10B7-3AFA-A8F53C7DD6E6}"/>
              </a:ext>
            </a:extLst>
          </p:cNvPr>
          <p:cNvSpPr txBox="1"/>
          <p:nvPr/>
        </p:nvSpPr>
        <p:spPr>
          <a:xfrm>
            <a:off x="434416" y="131674"/>
            <a:ext cx="4103827" cy="707886"/>
          </a:xfrm>
          <a:prstGeom prst="rect">
            <a:avLst/>
          </a:prstGeom>
          <a:noFill/>
        </p:spPr>
        <p:txBody>
          <a:bodyPr wrap="square" rtlCol="0">
            <a:spAutoFit/>
          </a:bodyPr>
          <a:lstStyle/>
          <a:p>
            <a:r>
              <a:rPr lang="zh-CN" altLang="en-US" sz="4000" dirty="0"/>
              <a:t>碰撞</a:t>
            </a:r>
          </a:p>
        </p:txBody>
      </p:sp>
      <p:pic>
        <p:nvPicPr>
          <p:cNvPr id="5" name="图片 4">
            <a:extLst>
              <a:ext uri="{FF2B5EF4-FFF2-40B4-BE49-F238E27FC236}">
                <a16:creationId xmlns:a16="http://schemas.microsoft.com/office/drawing/2014/main" id="{C2EA1A40-B047-BB31-1BF1-FBACA8088336}"/>
              </a:ext>
            </a:extLst>
          </p:cNvPr>
          <p:cNvPicPr>
            <a:picLocks noChangeAspect="1"/>
          </p:cNvPicPr>
          <p:nvPr/>
        </p:nvPicPr>
        <p:blipFill>
          <a:blip r:embed="rId4"/>
          <a:stretch>
            <a:fillRect/>
          </a:stretch>
        </p:blipFill>
        <p:spPr>
          <a:xfrm>
            <a:off x="6096000" y="1142876"/>
            <a:ext cx="5091379" cy="1476802"/>
          </a:xfrm>
          <a:prstGeom prst="rect">
            <a:avLst/>
          </a:prstGeom>
        </p:spPr>
      </p:pic>
      <p:pic>
        <p:nvPicPr>
          <p:cNvPr id="10" name="图片 9">
            <a:extLst>
              <a:ext uri="{FF2B5EF4-FFF2-40B4-BE49-F238E27FC236}">
                <a16:creationId xmlns:a16="http://schemas.microsoft.com/office/drawing/2014/main" id="{726D106E-6A34-1862-9078-4044AECD432E}"/>
              </a:ext>
            </a:extLst>
          </p:cNvPr>
          <p:cNvPicPr>
            <a:picLocks noChangeAspect="1"/>
          </p:cNvPicPr>
          <p:nvPr/>
        </p:nvPicPr>
        <p:blipFill rotWithShape="1">
          <a:blip r:embed="rId5"/>
          <a:srcRect t="43351"/>
          <a:stretch/>
        </p:blipFill>
        <p:spPr>
          <a:xfrm>
            <a:off x="6096000" y="4864608"/>
            <a:ext cx="5091379" cy="1300912"/>
          </a:xfrm>
          <a:prstGeom prst="rect">
            <a:avLst/>
          </a:prstGeom>
        </p:spPr>
      </p:pic>
      <p:pic>
        <p:nvPicPr>
          <p:cNvPr id="12" name="图片 11">
            <a:extLst>
              <a:ext uri="{FF2B5EF4-FFF2-40B4-BE49-F238E27FC236}">
                <a16:creationId xmlns:a16="http://schemas.microsoft.com/office/drawing/2014/main" id="{1DBAF1BE-2860-26EC-C990-8DA32FAB34A8}"/>
              </a:ext>
            </a:extLst>
          </p:cNvPr>
          <p:cNvPicPr>
            <a:picLocks noChangeAspect="1"/>
          </p:cNvPicPr>
          <p:nvPr/>
        </p:nvPicPr>
        <p:blipFill>
          <a:blip r:embed="rId6"/>
          <a:stretch>
            <a:fillRect/>
          </a:stretch>
        </p:blipFill>
        <p:spPr>
          <a:xfrm>
            <a:off x="6181306" y="2619678"/>
            <a:ext cx="2238489" cy="1608597"/>
          </a:xfrm>
          <a:prstGeom prst="rect">
            <a:avLst/>
          </a:prstGeom>
        </p:spPr>
      </p:pic>
      <p:pic>
        <p:nvPicPr>
          <p:cNvPr id="14" name="图片 13">
            <a:extLst>
              <a:ext uri="{FF2B5EF4-FFF2-40B4-BE49-F238E27FC236}">
                <a16:creationId xmlns:a16="http://schemas.microsoft.com/office/drawing/2014/main" id="{B5EAD1EF-FCA4-031A-97C4-3E7735C45CCA}"/>
              </a:ext>
            </a:extLst>
          </p:cNvPr>
          <p:cNvPicPr>
            <a:picLocks noChangeAspect="1"/>
          </p:cNvPicPr>
          <p:nvPr/>
        </p:nvPicPr>
        <p:blipFill>
          <a:blip r:embed="rId7"/>
          <a:stretch>
            <a:fillRect/>
          </a:stretch>
        </p:blipFill>
        <p:spPr>
          <a:xfrm>
            <a:off x="393344" y="3777252"/>
            <a:ext cx="2810942" cy="1245087"/>
          </a:xfrm>
          <a:prstGeom prst="rect">
            <a:avLst/>
          </a:prstGeom>
        </p:spPr>
      </p:pic>
      <p:sp>
        <p:nvSpPr>
          <p:cNvPr id="16" name="文本框 15">
            <a:extLst>
              <a:ext uri="{FF2B5EF4-FFF2-40B4-BE49-F238E27FC236}">
                <a16:creationId xmlns:a16="http://schemas.microsoft.com/office/drawing/2014/main" id="{8EA0B889-4214-DF27-F9DE-8F80768B2A6C}"/>
              </a:ext>
            </a:extLst>
          </p:cNvPr>
          <p:cNvSpPr txBox="1"/>
          <p:nvPr/>
        </p:nvSpPr>
        <p:spPr>
          <a:xfrm>
            <a:off x="434416" y="3364628"/>
            <a:ext cx="656539" cy="369332"/>
          </a:xfrm>
          <a:prstGeom prst="rect">
            <a:avLst/>
          </a:prstGeom>
          <a:noFill/>
        </p:spPr>
        <p:txBody>
          <a:bodyPr wrap="square">
            <a:spAutoFit/>
          </a:bodyPr>
          <a:lstStyle/>
          <a:p>
            <a:r>
              <a:rPr lang="zh-CN" altLang="en-US" sz="1800" dirty="0"/>
              <a:t>斜</a:t>
            </a:r>
            <a:r>
              <a:rPr lang="zh-CN" altLang="en-US" dirty="0"/>
              <a:t>碰</a:t>
            </a:r>
            <a:endParaRPr lang="zh-CN" altLang="en-US" sz="1800" dirty="0"/>
          </a:p>
        </p:txBody>
      </p:sp>
      <p:sp>
        <p:nvSpPr>
          <p:cNvPr id="3" name="文本框 2">
            <a:extLst>
              <a:ext uri="{FF2B5EF4-FFF2-40B4-BE49-F238E27FC236}">
                <a16:creationId xmlns:a16="http://schemas.microsoft.com/office/drawing/2014/main" id="{1175B005-4115-B183-7C8B-F12EFD5A2038}"/>
              </a:ext>
            </a:extLst>
          </p:cNvPr>
          <p:cNvSpPr txBox="1"/>
          <p:nvPr/>
        </p:nvSpPr>
        <p:spPr>
          <a:xfrm>
            <a:off x="6181306" y="4495276"/>
            <a:ext cx="1278560" cy="369332"/>
          </a:xfrm>
          <a:prstGeom prst="rect">
            <a:avLst/>
          </a:prstGeom>
          <a:noFill/>
        </p:spPr>
        <p:txBody>
          <a:bodyPr wrap="square">
            <a:spAutoFit/>
          </a:bodyPr>
          <a:lstStyle/>
          <a:p>
            <a:r>
              <a:rPr lang="zh-CN" altLang="en-US" dirty="0"/>
              <a:t>弹性碰撞</a:t>
            </a:r>
            <a:endParaRPr lang="zh-CN" altLang="en-US" sz="1800" dirty="0"/>
          </a:p>
        </p:txBody>
      </p:sp>
    </p:spTree>
    <p:extLst>
      <p:ext uri="{BB962C8B-B14F-4D97-AF65-F5344CB8AC3E}">
        <p14:creationId xmlns:p14="http://schemas.microsoft.com/office/powerpoint/2010/main" val="3268758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F629E4-B0EB-B286-DA9D-CF80E861F1F6}"/>
              </a:ext>
            </a:extLst>
          </p:cNvPr>
          <p:cNvSpPr>
            <a:spLocks noGrp="1"/>
          </p:cNvSpPr>
          <p:nvPr>
            <p:ph type="sldNum" sz="quarter" idx="12"/>
          </p:nvPr>
        </p:nvSpPr>
        <p:spPr/>
        <p:txBody>
          <a:bodyPr/>
          <a:lstStyle/>
          <a:p>
            <a:fld id="{2A0F8DBD-8DF3-48AE-BC97-D53FBB1B7C16}" type="slidenum">
              <a:rPr lang="en-US" smtClean="0"/>
              <a:pPr/>
              <a:t>34</a:t>
            </a:fld>
            <a:endParaRPr lang="en-US" dirty="0"/>
          </a:p>
        </p:txBody>
      </p:sp>
      <p:sp>
        <p:nvSpPr>
          <p:cNvPr id="3" name="文本框 2">
            <a:extLst>
              <a:ext uri="{FF2B5EF4-FFF2-40B4-BE49-F238E27FC236}">
                <a16:creationId xmlns:a16="http://schemas.microsoft.com/office/drawing/2014/main" id="{99D7BCB0-4AC8-1A8D-DA3F-87C3F69AFFFF}"/>
              </a:ext>
            </a:extLst>
          </p:cNvPr>
          <p:cNvSpPr txBox="1"/>
          <p:nvPr/>
        </p:nvSpPr>
        <p:spPr>
          <a:xfrm>
            <a:off x="375895" y="109729"/>
            <a:ext cx="5783504" cy="707886"/>
          </a:xfrm>
          <a:prstGeom prst="rect">
            <a:avLst/>
          </a:prstGeom>
          <a:noFill/>
        </p:spPr>
        <p:txBody>
          <a:bodyPr wrap="square" rtlCol="0">
            <a:spAutoFit/>
          </a:bodyPr>
          <a:lstStyle/>
          <a:p>
            <a:r>
              <a:rPr lang="zh-CN" altLang="en-US" sz="4000" dirty="0"/>
              <a:t>火箭运动（变质量物体）</a:t>
            </a:r>
          </a:p>
        </p:txBody>
      </p:sp>
      <p:grpSp>
        <p:nvGrpSpPr>
          <p:cNvPr id="11" name="组合 10">
            <a:extLst>
              <a:ext uri="{FF2B5EF4-FFF2-40B4-BE49-F238E27FC236}">
                <a16:creationId xmlns:a16="http://schemas.microsoft.com/office/drawing/2014/main" id="{428A05C2-3835-DAA5-6DB0-458DCF664C94}"/>
              </a:ext>
            </a:extLst>
          </p:cNvPr>
          <p:cNvGrpSpPr/>
          <p:nvPr/>
        </p:nvGrpSpPr>
        <p:grpSpPr>
          <a:xfrm>
            <a:off x="373648" y="1032998"/>
            <a:ext cx="3603574" cy="2396002"/>
            <a:chOff x="3001670" y="2256466"/>
            <a:chExt cx="3859987" cy="2525731"/>
          </a:xfrm>
        </p:grpSpPr>
        <p:pic>
          <p:nvPicPr>
            <p:cNvPr id="10" name="图片 9">
              <a:extLst>
                <a:ext uri="{FF2B5EF4-FFF2-40B4-BE49-F238E27FC236}">
                  <a16:creationId xmlns:a16="http://schemas.microsoft.com/office/drawing/2014/main" id="{D1B850C5-38E7-EB12-4318-234802971095}"/>
                </a:ext>
              </a:extLst>
            </p:cNvPr>
            <p:cNvPicPr>
              <a:picLocks noChangeAspect="1"/>
            </p:cNvPicPr>
            <p:nvPr/>
          </p:nvPicPr>
          <p:blipFill>
            <a:blip r:embed="rId2"/>
            <a:stretch>
              <a:fillRect/>
            </a:stretch>
          </p:blipFill>
          <p:spPr>
            <a:xfrm>
              <a:off x="3001670" y="2256466"/>
              <a:ext cx="3859987" cy="2525731"/>
            </a:xfrm>
            <a:prstGeom prst="rect">
              <a:avLst/>
            </a:prstGeom>
          </p:spPr>
        </p:pic>
        <p:sp>
          <p:nvSpPr>
            <p:cNvPr id="8" name="文本框 7">
              <a:extLst>
                <a:ext uri="{FF2B5EF4-FFF2-40B4-BE49-F238E27FC236}">
                  <a16:creationId xmlns:a16="http://schemas.microsoft.com/office/drawing/2014/main" id="{71C1BFF4-C416-31BD-45A9-B11A9C8CC6BC}"/>
                </a:ext>
              </a:extLst>
            </p:cNvPr>
            <p:cNvSpPr txBox="1"/>
            <p:nvPr/>
          </p:nvSpPr>
          <p:spPr>
            <a:xfrm>
              <a:off x="3258275" y="2923953"/>
              <a:ext cx="803071" cy="338554"/>
            </a:xfrm>
            <a:prstGeom prst="rect">
              <a:avLst/>
            </a:prstGeom>
            <a:noFill/>
          </p:spPr>
          <p:txBody>
            <a:bodyPr wrap="square" rtlCol="0">
              <a:spAutoFit/>
            </a:bodyPr>
            <a:lstStyle/>
            <a:p>
              <a:r>
                <a:rPr lang="zh-CN" altLang="en-US" sz="1600" dirty="0"/>
                <a:t>忽略</a:t>
              </a:r>
              <a:r>
                <a:rPr lang="en-US" altLang="zh-CN" sz="1600" dirty="0"/>
                <a:t>F</a:t>
              </a:r>
              <a:endParaRPr lang="zh-CN" altLang="en-US" sz="1600" dirty="0"/>
            </a:p>
          </p:txBody>
        </p:sp>
      </p:grpSp>
      <p:pic>
        <p:nvPicPr>
          <p:cNvPr id="13" name="图片 12">
            <a:extLst>
              <a:ext uri="{FF2B5EF4-FFF2-40B4-BE49-F238E27FC236}">
                <a16:creationId xmlns:a16="http://schemas.microsoft.com/office/drawing/2014/main" id="{CF842CF7-361D-4A8B-5C14-50DD2605C486}"/>
              </a:ext>
            </a:extLst>
          </p:cNvPr>
          <p:cNvPicPr>
            <a:picLocks noChangeAspect="1"/>
          </p:cNvPicPr>
          <p:nvPr/>
        </p:nvPicPr>
        <p:blipFill>
          <a:blip r:embed="rId3"/>
          <a:stretch>
            <a:fillRect/>
          </a:stretch>
        </p:blipFill>
        <p:spPr>
          <a:xfrm>
            <a:off x="373648" y="3566995"/>
            <a:ext cx="5680326" cy="3023999"/>
          </a:xfrm>
          <a:prstGeom prst="rect">
            <a:avLst/>
          </a:prstGeom>
        </p:spPr>
      </p:pic>
      <p:sp>
        <p:nvSpPr>
          <p:cNvPr id="4" name="矩形 3">
            <a:extLst>
              <a:ext uri="{FF2B5EF4-FFF2-40B4-BE49-F238E27FC236}">
                <a16:creationId xmlns:a16="http://schemas.microsoft.com/office/drawing/2014/main" id="{7D8866B5-048F-5789-9B9D-A84AEF038A69}"/>
              </a:ext>
            </a:extLst>
          </p:cNvPr>
          <p:cNvSpPr/>
          <p:nvPr/>
        </p:nvSpPr>
        <p:spPr>
          <a:xfrm>
            <a:off x="1258214" y="1148486"/>
            <a:ext cx="241402" cy="3797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5825553-37BC-2CCE-1F6C-173F13716346}"/>
              </a:ext>
            </a:extLst>
          </p:cNvPr>
          <p:cNvSpPr txBox="1"/>
          <p:nvPr/>
        </p:nvSpPr>
        <p:spPr>
          <a:xfrm>
            <a:off x="1124754" y="817615"/>
            <a:ext cx="749724" cy="307777"/>
          </a:xfrm>
          <a:prstGeom prst="rect">
            <a:avLst/>
          </a:prstGeom>
          <a:noFill/>
        </p:spPr>
        <p:txBody>
          <a:bodyPr wrap="square" rtlCol="0">
            <a:spAutoFit/>
          </a:bodyPr>
          <a:lstStyle/>
          <a:p>
            <a:r>
              <a:rPr lang="zh-CN" altLang="en-US" sz="1400" dirty="0">
                <a:solidFill>
                  <a:srgbClr val="FF0000"/>
                </a:solidFill>
              </a:rPr>
              <a:t>合外力</a:t>
            </a:r>
          </a:p>
        </p:txBody>
      </p:sp>
    </p:spTree>
    <p:extLst>
      <p:ext uri="{BB962C8B-B14F-4D97-AF65-F5344CB8AC3E}">
        <p14:creationId xmlns:p14="http://schemas.microsoft.com/office/powerpoint/2010/main" val="1857362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B007B5-7051-9F92-F174-876F9A21883B}"/>
              </a:ext>
            </a:extLst>
          </p:cNvPr>
          <p:cNvSpPr>
            <a:spLocks noGrp="1"/>
          </p:cNvSpPr>
          <p:nvPr>
            <p:ph type="sldNum" sz="quarter" idx="12"/>
          </p:nvPr>
        </p:nvSpPr>
        <p:spPr/>
        <p:txBody>
          <a:bodyPr/>
          <a:lstStyle/>
          <a:p>
            <a:fld id="{2A0F8DBD-8DF3-48AE-BC97-D53FBB1B7C16}" type="slidenum">
              <a:rPr lang="en-US" smtClean="0"/>
              <a:pPr/>
              <a:t>35</a:t>
            </a:fld>
            <a:endParaRPr lang="en-US" dirty="0"/>
          </a:p>
        </p:txBody>
      </p:sp>
      <p:pic>
        <p:nvPicPr>
          <p:cNvPr id="4" name="图片 3">
            <a:extLst>
              <a:ext uri="{FF2B5EF4-FFF2-40B4-BE49-F238E27FC236}">
                <a16:creationId xmlns:a16="http://schemas.microsoft.com/office/drawing/2014/main" id="{ADC47CDA-66F1-AD9C-9E85-3E50B59837FC}"/>
              </a:ext>
            </a:extLst>
          </p:cNvPr>
          <p:cNvPicPr>
            <a:picLocks noChangeAspect="1"/>
          </p:cNvPicPr>
          <p:nvPr/>
        </p:nvPicPr>
        <p:blipFill>
          <a:blip r:embed="rId2"/>
          <a:stretch>
            <a:fillRect/>
          </a:stretch>
        </p:blipFill>
        <p:spPr>
          <a:xfrm>
            <a:off x="405972" y="1141172"/>
            <a:ext cx="5241364" cy="3577110"/>
          </a:xfrm>
          <a:prstGeom prst="rect">
            <a:avLst/>
          </a:prstGeom>
        </p:spPr>
      </p:pic>
      <p:sp>
        <p:nvSpPr>
          <p:cNvPr id="5" name="文本框 4">
            <a:extLst>
              <a:ext uri="{FF2B5EF4-FFF2-40B4-BE49-F238E27FC236}">
                <a16:creationId xmlns:a16="http://schemas.microsoft.com/office/drawing/2014/main" id="{93A289D8-11C2-F929-8D44-57205D5EF8B8}"/>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sp>
        <p:nvSpPr>
          <p:cNvPr id="6" name="矩形 5">
            <a:extLst>
              <a:ext uri="{FF2B5EF4-FFF2-40B4-BE49-F238E27FC236}">
                <a16:creationId xmlns:a16="http://schemas.microsoft.com/office/drawing/2014/main" id="{462C5092-C1EA-E4C1-933D-2FACDB7B44DA}"/>
              </a:ext>
            </a:extLst>
          </p:cNvPr>
          <p:cNvSpPr/>
          <p:nvPr/>
        </p:nvSpPr>
        <p:spPr>
          <a:xfrm>
            <a:off x="4476901" y="1858060"/>
            <a:ext cx="768097" cy="2487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D85208C-5E67-47E7-96CE-5B4EB4FA63EE}"/>
              </a:ext>
            </a:extLst>
          </p:cNvPr>
          <p:cNvSpPr/>
          <p:nvPr/>
        </p:nvSpPr>
        <p:spPr>
          <a:xfrm>
            <a:off x="3166262" y="3193694"/>
            <a:ext cx="557176" cy="2956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29D0FF9-F81E-A235-ABCA-DF07F98B2201}"/>
              </a:ext>
            </a:extLst>
          </p:cNvPr>
          <p:cNvSpPr/>
          <p:nvPr/>
        </p:nvSpPr>
        <p:spPr>
          <a:xfrm>
            <a:off x="3261358" y="4036770"/>
            <a:ext cx="557177" cy="2279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0130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C80448C-3755-5010-A71A-3658A42057A2}"/>
              </a:ext>
            </a:extLst>
          </p:cNvPr>
          <p:cNvSpPr>
            <a:spLocks noGrp="1"/>
          </p:cNvSpPr>
          <p:nvPr>
            <p:ph type="sldNum" sz="quarter" idx="12"/>
          </p:nvPr>
        </p:nvSpPr>
        <p:spPr/>
        <p:txBody>
          <a:bodyPr/>
          <a:lstStyle/>
          <a:p>
            <a:fld id="{2A0F8DBD-8DF3-48AE-BC97-D53FBB1B7C16}" type="slidenum">
              <a:rPr lang="en-US" smtClean="0"/>
              <a:pPr/>
              <a:t>36</a:t>
            </a:fld>
            <a:endParaRPr lang="en-US" dirty="0"/>
          </a:p>
        </p:txBody>
      </p:sp>
      <p:sp>
        <p:nvSpPr>
          <p:cNvPr id="4" name="文本框 3">
            <a:extLst>
              <a:ext uri="{FF2B5EF4-FFF2-40B4-BE49-F238E27FC236}">
                <a16:creationId xmlns:a16="http://schemas.microsoft.com/office/drawing/2014/main" id="{CAF4EAA4-5E14-6473-E9D9-58E6427389F7}"/>
              </a:ext>
            </a:extLst>
          </p:cNvPr>
          <p:cNvSpPr txBox="1"/>
          <p:nvPr/>
        </p:nvSpPr>
        <p:spPr>
          <a:xfrm>
            <a:off x="331013" y="971135"/>
            <a:ext cx="5528462" cy="369332"/>
          </a:xfrm>
          <a:prstGeom prst="rect">
            <a:avLst/>
          </a:prstGeom>
          <a:noFill/>
        </p:spPr>
        <p:txBody>
          <a:bodyPr wrap="square">
            <a:spAutoFit/>
          </a:bodyPr>
          <a:lstStyle/>
          <a:p>
            <a:r>
              <a:rPr lang="zh-CN" altLang="en-US" dirty="0"/>
              <a:t>在说明质点的角动量时，必须指明是对哪个点而言的。</a:t>
            </a:r>
          </a:p>
        </p:txBody>
      </p:sp>
      <p:sp>
        <p:nvSpPr>
          <p:cNvPr id="6" name="文本框 5">
            <a:extLst>
              <a:ext uri="{FF2B5EF4-FFF2-40B4-BE49-F238E27FC236}">
                <a16:creationId xmlns:a16="http://schemas.microsoft.com/office/drawing/2014/main" id="{7275F1CE-869A-4322-C800-C0E798835275}"/>
              </a:ext>
            </a:extLst>
          </p:cNvPr>
          <p:cNvSpPr txBox="1"/>
          <p:nvPr/>
        </p:nvSpPr>
        <p:spPr>
          <a:xfrm>
            <a:off x="396849" y="78680"/>
            <a:ext cx="4167836" cy="769441"/>
          </a:xfrm>
          <a:prstGeom prst="rect">
            <a:avLst/>
          </a:prstGeom>
          <a:noFill/>
        </p:spPr>
        <p:txBody>
          <a:bodyPr wrap="square">
            <a:spAutoFit/>
          </a:bodyPr>
          <a:lstStyle/>
          <a:p>
            <a:r>
              <a:rPr lang="zh-CN" altLang="en-US" sz="4400" dirty="0"/>
              <a:t>冲量矩与角动量</a:t>
            </a:r>
          </a:p>
        </p:txBody>
      </p:sp>
      <p:pic>
        <p:nvPicPr>
          <p:cNvPr id="8" name="图片 7">
            <a:extLst>
              <a:ext uri="{FF2B5EF4-FFF2-40B4-BE49-F238E27FC236}">
                <a16:creationId xmlns:a16="http://schemas.microsoft.com/office/drawing/2014/main" id="{145F0876-D119-0EB9-FAE3-F52E043B99B2}"/>
              </a:ext>
            </a:extLst>
          </p:cNvPr>
          <p:cNvPicPr>
            <a:picLocks noChangeAspect="1"/>
          </p:cNvPicPr>
          <p:nvPr/>
        </p:nvPicPr>
        <p:blipFill>
          <a:blip r:embed="rId2"/>
          <a:stretch>
            <a:fillRect/>
          </a:stretch>
        </p:blipFill>
        <p:spPr>
          <a:xfrm>
            <a:off x="470001" y="1724823"/>
            <a:ext cx="2075612" cy="2151089"/>
          </a:xfrm>
          <a:prstGeom prst="rect">
            <a:avLst/>
          </a:prstGeom>
        </p:spPr>
      </p:pic>
      <p:pic>
        <p:nvPicPr>
          <p:cNvPr id="10" name="图片 9">
            <a:extLst>
              <a:ext uri="{FF2B5EF4-FFF2-40B4-BE49-F238E27FC236}">
                <a16:creationId xmlns:a16="http://schemas.microsoft.com/office/drawing/2014/main" id="{29E57130-DFC5-BC79-248F-4FC07A48BE5A}"/>
              </a:ext>
            </a:extLst>
          </p:cNvPr>
          <p:cNvPicPr>
            <a:picLocks noChangeAspect="1"/>
          </p:cNvPicPr>
          <p:nvPr/>
        </p:nvPicPr>
        <p:blipFill>
          <a:blip r:embed="rId3"/>
          <a:stretch>
            <a:fillRect/>
          </a:stretch>
        </p:blipFill>
        <p:spPr>
          <a:xfrm>
            <a:off x="2972562" y="1724823"/>
            <a:ext cx="2075612" cy="2127876"/>
          </a:xfrm>
          <a:prstGeom prst="rect">
            <a:avLst/>
          </a:prstGeom>
        </p:spPr>
      </p:pic>
      <p:sp>
        <p:nvSpPr>
          <p:cNvPr id="12" name="文本框 11">
            <a:extLst>
              <a:ext uri="{FF2B5EF4-FFF2-40B4-BE49-F238E27FC236}">
                <a16:creationId xmlns:a16="http://schemas.microsoft.com/office/drawing/2014/main" id="{D4092E67-2A2B-6A4E-5C08-385673205271}"/>
              </a:ext>
            </a:extLst>
          </p:cNvPr>
          <p:cNvSpPr txBox="1"/>
          <p:nvPr/>
        </p:nvSpPr>
        <p:spPr>
          <a:xfrm>
            <a:off x="470001" y="4537295"/>
            <a:ext cx="6119164" cy="369332"/>
          </a:xfrm>
          <a:prstGeom prst="rect">
            <a:avLst/>
          </a:prstGeom>
          <a:noFill/>
        </p:spPr>
        <p:txBody>
          <a:bodyPr wrap="square">
            <a:spAutoFit/>
          </a:bodyPr>
          <a:lstStyle/>
          <a:p>
            <a:r>
              <a:rPr lang="zh-CN" altLang="en-US" dirty="0"/>
              <a:t>角动量定理</a:t>
            </a:r>
            <a:r>
              <a:rPr lang="en-US" altLang="zh-CN" dirty="0"/>
              <a:t>:</a:t>
            </a:r>
            <a:endParaRPr lang="zh-CN" altLang="en-US" dirty="0"/>
          </a:p>
        </p:txBody>
      </p:sp>
      <p:sp>
        <p:nvSpPr>
          <p:cNvPr id="14" name="文本框 13">
            <a:extLst>
              <a:ext uri="{FF2B5EF4-FFF2-40B4-BE49-F238E27FC236}">
                <a16:creationId xmlns:a16="http://schemas.microsoft.com/office/drawing/2014/main" id="{3BFBA978-8DF1-C657-2BF6-42EE778C8153}"/>
              </a:ext>
            </a:extLst>
          </p:cNvPr>
          <p:cNvSpPr txBox="1"/>
          <p:nvPr/>
        </p:nvSpPr>
        <p:spPr>
          <a:xfrm>
            <a:off x="1764792" y="4537295"/>
            <a:ext cx="4687214" cy="646331"/>
          </a:xfrm>
          <a:prstGeom prst="rect">
            <a:avLst/>
          </a:prstGeom>
          <a:noFill/>
        </p:spPr>
        <p:txBody>
          <a:bodyPr wrap="square">
            <a:spAutoFit/>
          </a:bodyPr>
          <a:lstStyle/>
          <a:p>
            <a:r>
              <a:rPr lang="zh-CN" altLang="en-US" dirty="0"/>
              <a:t>质点对惯性系中某固定参考点的角动量的变化率等于质点所受合力对</a:t>
            </a:r>
            <a:r>
              <a:rPr lang="zh-CN" altLang="en-US" dirty="0">
                <a:solidFill>
                  <a:srgbClr val="FF0000"/>
                </a:solidFill>
              </a:rPr>
              <a:t>同一参考点</a:t>
            </a:r>
            <a:r>
              <a:rPr lang="zh-CN" altLang="en-US" dirty="0"/>
              <a:t>的力矩</a:t>
            </a:r>
          </a:p>
        </p:txBody>
      </p:sp>
      <p:pic>
        <p:nvPicPr>
          <p:cNvPr id="16" name="图片 15">
            <a:extLst>
              <a:ext uri="{FF2B5EF4-FFF2-40B4-BE49-F238E27FC236}">
                <a16:creationId xmlns:a16="http://schemas.microsoft.com/office/drawing/2014/main" id="{7211B983-5A7C-A522-A707-9F1E94F2442D}"/>
              </a:ext>
            </a:extLst>
          </p:cNvPr>
          <p:cNvPicPr>
            <a:picLocks noChangeAspect="1"/>
          </p:cNvPicPr>
          <p:nvPr/>
        </p:nvPicPr>
        <p:blipFill>
          <a:blip r:embed="rId4"/>
          <a:stretch>
            <a:fillRect/>
          </a:stretch>
        </p:blipFill>
        <p:spPr>
          <a:xfrm>
            <a:off x="1865208" y="5232421"/>
            <a:ext cx="2214707" cy="477278"/>
          </a:xfrm>
          <a:prstGeom prst="rect">
            <a:avLst/>
          </a:prstGeom>
        </p:spPr>
      </p:pic>
      <p:pic>
        <p:nvPicPr>
          <p:cNvPr id="18" name="图片 17">
            <a:extLst>
              <a:ext uri="{FF2B5EF4-FFF2-40B4-BE49-F238E27FC236}">
                <a16:creationId xmlns:a16="http://schemas.microsoft.com/office/drawing/2014/main" id="{BB8A2C3B-FFFA-9292-C82D-440F9AC5AB56}"/>
              </a:ext>
            </a:extLst>
          </p:cNvPr>
          <p:cNvPicPr>
            <a:picLocks noChangeAspect="1"/>
          </p:cNvPicPr>
          <p:nvPr/>
        </p:nvPicPr>
        <p:blipFill>
          <a:blip r:embed="rId5"/>
          <a:stretch>
            <a:fillRect/>
          </a:stretch>
        </p:blipFill>
        <p:spPr>
          <a:xfrm>
            <a:off x="6096000" y="1790155"/>
            <a:ext cx="5250104" cy="1638845"/>
          </a:xfrm>
          <a:prstGeom prst="rect">
            <a:avLst/>
          </a:prstGeom>
        </p:spPr>
      </p:pic>
      <p:sp>
        <p:nvSpPr>
          <p:cNvPr id="5" name="文本框 4">
            <a:extLst>
              <a:ext uri="{FF2B5EF4-FFF2-40B4-BE49-F238E27FC236}">
                <a16:creationId xmlns:a16="http://schemas.microsoft.com/office/drawing/2014/main" id="{AB5A0590-21D9-5FFC-0B1D-AD8CE5AAFE91}"/>
              </a:ext>
            </a:extLst>
          </p:cNvPr>
          <p:cNvSpPr txBox="1"/>
          <p:nvPr/>
        </p:nvSpPr>
        <p:spPr>
          <a:xfrm>
            <a:off x="7390791" y="4542199"/>
            <a:ext cx="3036417" cy="369332"/>
          </a:xfrm>
          <a:prstGeom prst="rect">
            <a:avLst/>
          </a:prstGeom>
          <a:noFill/>
        </p:spPr>
        <p:txBody>
          <a:bodyPr wrap="square">
            <a:spAutoFit/>
          </a:bodyPr>
          <a:lstStyle/>
          <a:p>
            <a:r>
              <a:rPr lang="zh-CN" altLang="en-US" dirty="0"/>
              <a:t>质点系内力矩的矢量和为零</a:t>
            </a:r>
          </a:p>
        </p:txBody>
      </p:sp>
      <p:pic>
        <p:nvPicPr>
          <p:cNvPr id="9" name="图片 8">
            <a:extLst>
              <a:ext uri="{FF2B5EF4-FFF2-40B4-BE49-F238E27FC236}">
                <a16:creationId xmlns:a16="http://schemas.microsoft.com/office/drawing/2014/main" id="{5D9A0299-7841-7B7C-71EB-532C06A64A6C}"/>
              </a:ext>
            </a:extLst>
          </p:cNvPr>
          <p:cNvPicPr>
            <a:picLocks noChangeAspect="1"/>
          </p:cNvPicPr>
          <p:nvPr/>
        </p:nvPicPr>
        <p:blipFill>
          <a:blip r:embed="rId6"/>
          <a:stretch>
            <a:fillRect/>
          </a:stretch>
        </p:blipFill>
        <p:spPr>
          <a:xfrm>
            <a:off x="6960812" y="5034152"/>
            <a:ext cx="4071938" cy="561975"/>
          </a:xfrm>
          <a:prstGeom prst="rect">
            <a:avLst/>
          </a:prstGeom>
        </p:spPr>
      </p:pic>
    </p:spTree>
    <p:extLst>
      <p:ext uri="{BB962C8B-B14F-4D97-AF65-F5344CB8AC3E}">
        <p14:creationId xmlns:p14="http://schemas.microsoft.com/office/powerpoint/2010/main" val="3259428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98B252-4D1C-D5B4-2B82-BCC0971D15F9}"/>
              </a:ext>
            </a:extLst>
          </p:cNvPr>
          <p:cNvSpPr>
            <a:spLocks noGrp="1"/>
          </p:cNvSpPr>
          <p:nvPr>
            <p:ph type="sldNum" sz="quarter" idx="12"/>
          </p:nvPr>
        </p:nvSpPr>
        <p:spPr/>
        <p:txBody>
          <a:bodyPr/>
          <a:lstStyle/>
          <a:p>
            <a:fld id="{2A0F8DBD-8DF3-48AE-BC97-D53FBB1B7C16}" type="slidenum">
              <a:rPr lang="en-US" smtClean="0"/>
              <a:pPr/>
              <a:t>37</a:t>
            </a:fld>
            <a:endParaRPr lang="en-US" dirty="0"/>
          </a:p>
        </p:txBody>
      </p:sp>
      <p:pic>
        <p:nvPicPr>
          <p:cNvPr id="4" name="图片 3">
            <a:extLst>
              <a:ext uri="{FF2B5EF4-FFF2-40B4-BE49-F238E27FC236}">
                <a16:creationId xmlns:a16="http://schemas.microsoft.com/office/drawing/2014/main" id="{A9080D3D-993B-F0B7-9D12-F7657E7068BB}"/>
              </a:ext>
            </a:extLst>
          </p:cNvPr>
          <p:cNvPicPr>
            <a:picLocks noChangeAspect="1"/>
          </p:cNvPicPr>
          <p:nvPr/>
        </p:nvPicPr>
        <p:blipFill>
          <a:blip r:embed="rId2"/>
          <a:stretch>
            <a:fillRect/>
          </a:stretch>
        </p:blipFill>
        <p:spPr>
          <a:xfrm>
            <a:off x="407289" y="1068019"/>
            <a:ext cx="4939794" cy="2736913"/>
          </a:xfrm>
          <a:prstGeom prst="rect">
            <a:avLst/>
          </a:prstGeom>
        </p:spPr>
      </p:pic>
      <p:sp>
        <p:nvSpPr>
          <p:cNvPr id="5" name="矩形 4">
            <a:extLst>
              <a:ext uri="{FF2B5EF4-FFF2-40B4-BE49-F238E27FC236}">
                <a16:creationId xmlns:a16="http://schemas.microsoft.com/office/drawing/2014/main" id="{1F06D7E6-EE92-26B6-AE61-DC4D78C2F69F}"/>
              </a:ext>
            </a:extLst>
          </p:cNvPr>
          <p:cNvSpPr/>
          <p:nvPr/>
        </p:nvSpPr>
        <p:spPr>
          <a:xfrm>
            <a:off x="680314" y="2384755"/>
            <a:ext cx="1360627" cy="2194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C1F61D2-0208-5C8D-B989-51085BD13BEA}"/>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spTree>
    <p:extLst>
      <p:ext uri="{BB962C8B-B14F-4D97-AF65-F5344CB8AC3E}">
        <p14:creationId xmlns:p14="http://schemas.microsoft.com/office/powerpoint/2010/main" val="730058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019531-1A82-167A-A6CB-3942BFDD7BF3}"/>
              </a:ext>
            </a:extLst>
          </p:cNvPr>
          <p:cNvSpPr>
            <a:spLocks noGrp="1"/>
          </p:cNvSpPr>
          <p:nvPr>
            <p:ph type="sldNum" sz="quarter" idx="12"/>
          </p:nvPr>
        </p:nvSpPr>
        <p:spPr/>
        <p:txBody>
          <a:bodyPr/>
          <a:lstStyle/>
          <a:p>
            <a:fld id="{2A0F8DBD-8DF3-48AE-BC97-D53FBB1B7C16}" type="slidenum">
              <a:rPr lang="en-US" smtClean="0"/>
              <a:pPr/>
              <a:t>38</a:t>
            </a:fld>
            <a:endParaRPr lang="en-US" dirty="0"/>
          </a:p>
        </p:txBody>
      </p:sp>
      <p:sp>
        <p:nvSpPr>
          <p:cNvPr id="3" name="文本框 2">
            <a:extLst>
              <a:ext uri="{FF2B5EF4-FFF2-40B4-BE49-F238E27FC236}">
                <a16:creationId xmlns:a16="http://schemas.microsoft.com/office/drawing/2014/main" id="{33CB396B-4039-0A91-0513-BF1E3D32838B}"/>
              </a:ext>
            </a:extLst>
          </p:cNvPr>
          <p:cNvSpPr txBox="1"/>
          <p:nvPr/>
        </p:nvSpPr>
        <p:spPr>
          <a:xfrm>
            <a:off x="483564" y="42012"/>
            <a:ext cx="1453895" cy="769441"/>
          </a:xfrm>
          <a:prstGeom prst="rect">
            <a:avLst/>
          </a:prstGeom>
          <a:noFill/>
        </p:spPr>
        <p:txBody>
          <a:bodyPr wrap="square">
            <a:spAutoFit/>
          </a:bodyPr>
          <a:lstStyle/>
          <a:p>
            <a:r>
              <a:rPr lang="zh-CN" altLang="en-US" sz="4400" dirty="0"/>
              <a:t>刚体</a:t>
            </a:r>
          </a:p>
        </p:txBody>
      </p:sp>
      <p:pic>
        <p:nvPicPr>
          <p:cNvPr id="11" name="图片 10">
            <a:extLst>
              <a:ext uri="{FF2B5EF4-FFF2-40B4-BE49-F238E27FC236}">
                <a16:creationId xmlns:a16="http://schemas.microsoft.com/office/drawing/2014/main" id="{0FF0485C-63D3-31E3-C466-C8C17A042ECE}"/>
              </a:ext>
            </a:extLst>
          </p:cNvPr>
          <p:cNvPicPr>
            <a:picLocks noChangeAspect="1"/>
          </p:cNvPicPr>
          <p:nvPr/>
        </p:nvPicPr>
        <p:blipFill rotWithShape="1">
          <a:blip r:embed="rId2">
            <a:extLst>
              <a:ext uri="{28A0092B-C50C-407E-A947-70E740481C1C}">
                <a14:useLocalDpi xmlns:a14="http://schemas.microsoft.com/office/drawing/2010/main" val="0"/>
              </a:ext>
            </a:extLst>
          </a:blip>
          <a:srcRect l="8285" t="71467" r="8378"/>
          <a:stretch/>
        </p:blipFill>
        <p:spPr>
          <a:xfrm>
            <a:off x="5996226" y="3567988"/>
            <a:ext cx="5487877" cy="2430475"/>
          </a:xfrm>
          <a:prstGeom prst="rect">
            <a:avLst/>
          </a:prstGeom>
        </p:spPr>
      </p:pic>
      <p:sp>
        <p:nvSpPr>
          <p:cNvPr id="13" name="文本框 12">
            <a:extLst>
              <a:ext uri="{FF2B5EF4-FFF2-40B4-BE49-F238E27FC236}">
                <a16:creationId xmlns:a16="http://schemas.microsoft.com/office/drawing/2014/main" id="{8B46250F-374E-188F-5EAD-DF74D802D3D5}"/>
              </a:ext>
            </a:extLst>
          </p:cNvPr>
          <p:cNvSpPr txBox="1"/>
          <p:nvPr/>
        </p:nvSpPr>
        <p:spPr>
          <a:xfrm>
            <a:off x="360274" y="931618"/>
            <a:ext cx="6119164" cy="2031325"/>
          </a:xfrm>
          <a:prstGeom prst="rect">
            <a:avLst/>
          </a:prstGeom>
          <a:noFill/>
        </p:spPr>
        <p:txBody>
          <a:bodyPr wrap="square">
            <a:spAutoFit/>
          </a:bodyPr>
          <a:lstStyle/>
          <a:p>
            <a:r>
              <a:rPr lang="zh-CN" altLang="en-US" dirty="0"/>
              <a:t>运动过程中刚体内部任意两点之间的距离始终保持不变</a:t>
            </a:r>
            <a:endParaRPr lang="en-US" altLang="zh-CN" dirty="0"/>
          </a:p>
          <a:p>
            <a:endParaRPr lang="en-US" altLang="zh-CN" dirty="0"/>
          </a:p>
          <a:p>
            <a:r>
              <a:rPr lang="zh-CN" altLang="en-US" dirty="0"/>
              <a:t>自由度：</a:t>
            </a:r>
            <a:endParaRPr lang="en-US" altLang="zh-CN" dirty="0"/>
          </a:p>
          <a:p>
            <a:r>
              <a:rPr lang="zh-CN" altLang="en-US" dirty="0"/>
              <a:t>平动：</a:t>
            </a:r>
            <a:r>
              <a:rPr lang="en-US" altLang="zh-CN" dirty="0"/>
              <a:t>3</a:t>
            </a:r>
          </a:p>
          <a:p>
            <a:r>
              <a:rPr lang="zh-CN" altLang="en-US" dirty="0"/>
              <a:t>转动：定轴 </a:t>
            </a:r>
            <a:r>
              <a:rPr lang="en-US" altLang="zh-CN" dirty="0"/>
              <a:t>1  </a:t>
            </a:r>
            <a:r>
              <a:rPr lang="zh-CN" altLang="en-US" dirty="0"/>
              <a:t>定点 </a:t>
            </a:r>
            <a:r>
              <a:rPr lang="en-US" altLang="zh-CN" dirty="0"/>
              <a:t>3</a:t>
            </a:r>
          </a:p>
          <a:p>
            <a:r>
              <a:rPr lang="zh-CN" altLang="en-US" dirty="0"/>
              <a:t>平面运动：</a:t>
            </a:r>
            <a:r>
              <a:rPr lang="en-US" altLang="zh-CN" dirty="0"/>
              <a:t>3</a:t>
            </a:r>
          </a:p>
          <a:p>
            <a:r>
              <a:rPr lang="zh-CN" altLang="en-US" dirty="0"/>
              <a:t>一般运动：（平动</a:t>
            </a:r>
            <a:r>
              <a:rPr lang="en-US" altLang="zh-CN" dirty="0"/>
              <a:t>+</a:t>
            </a:r>
            <a:r>
              <a:rPr lang="zh-CN" altLang="en-US" dirty="0"/>
              <a:t>转动） </a:t>
            </a:r>
            <a:r>
              <a:rPr lang="en-US" altLang="zh-CN" dirty="0"/>
              <a:t>6</a:t>
            </a:r>
            <a:endParaRPr lang="zh-CN" altLang="en-US" dirty="0"/>
          </a:p>
        </p:txBody>
      </p:sp>
    </p:spTree>
    <p:extLst>
      <p:ext uri="{BB962C8B-B14F-4D97-AF65-F5344CB8AC3E}">
        <p14:creationId xmlns:p14="http://schemas.microsoft.com/office/powerpoint/2010/main" val="280867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DA0E31-2901-F712-587D-4D93BB5CAC58}"/>
              </a:ext>
            </a:extLst>
          </p:cNvPr>
          <p:cNvSpPr>
            <a:spLocks noGrp="1"/>
          </p:cNvSpPr>
          <p:nvPr>
            <p:ph type="sldNum" sz="quarter" idx="12"/>
          </p:nvPr>
        </p:nvSpPr>
        <p:spPr/>
        <p:txBody>
          <a:bodyPr/>
          <a:lstStyle/>
          <a:p>
            <a:fld id="{2A0F8DBD-8DF3-48AE-BC97-D53FBB1B7C16}" type="slidenum">
              <a:rPr lang="en-US" smtClean="0"/>
              <a:pPr/>
              <a:t>39</a:t>
            </a:fld>
            <a:endParaRPr lang="en-US" dirty="0"/>
          </a:p>
        </p:txBody>
      </p:sp>
      <p:sp>
        <p:nvSpPr>
          <p:cNvPr id="4" name="文本框 3">
            <a:extLst>
              <a:ext uri="{FF2B5EF4-FFF2-40B4-BE49-F238E27FC236}">
                <a16:creationId xmlns:a16="http://schemas.microsoft.com/office/drawing/2014/main" id="{CAAB4E99-4AB1-BCE9-E2C7-27C912ADD985}"/>
              </a:ext>
            </a:extLst>
          </p:cNvPr>
          <p:cNvSpPr txBox="1"/>
          <p:nvPr/>
        </p:nvSpPr>
        <p:spPr>
          <a:xfrm>
            <a:off x="408710" y="0"/>
            <a:ext cx="6638636" cy="830997"/>
          </a:xfrm>
          <a:prstGeom prst="rect">
            <a:avLst/>
          </a:prstGeom>
          <a:noFill/>
        </p:spPr>
        <p:txBody>
          <a:bodyPr wrap="square">
            <a:spAutoFit/>
          </a:bodyPr>
          <a:lstStyle/>
          <a:p>
            <a:r>
              <a:rPr lang="zh-CN" altLang="en-US" sz="4800" dirty="0"/>
              <a:t>定轴转动</a:t>
            </a:r>
          </a:p>
        </p:txBody>
      </p:sp>
      <p:sp>
        <p:nvSpPr>
          <p:cNvPr id="7" name="文本框 6">
            <a:extLst>
              <a:ext uri="{FF2B5EF4-FFF2-40B4-BE49-F238E27FC236}">
                <a16:creationId xmlns:a16="http://schemas.microsoft.com/office/drawing/2014/main" id="{C064D28A-5198-2305-4970-D182402AD54C}"/>
              </a:ext>
            </a:extLst>
          </p:cNvPr>
          <p:cNvSpPr txBox="1"/>
          <p:nvPr/>
        </p:nvSpPr>
        <p:spPr>
          <a:xfrm>
            <a:off x="408710" y="4277093"/>
            <a:ext cx="4777767" cy="369332"/>
          </a:xfrm>
          <a:prstGeom prst="rect">
            <a:avLst/>
          </a:prstGeom>
          <a:noFill/>
        </p:spPr>
        <p:txBody>
          <a:bodyPr wrap="square">
            <a:spAutoFit/>
          </a:bodyPr>
          <a:lstStyle/>
          <a:p>
            <a:r>
              <a:rPr lang="zh-CN" altLang="en-US" dirty="0"/>
              <a:t>有限小角位移相加时不满足交换律，不是矢量</a:t>
            </a:r>
          </a:p>
        </p:txBody>
      </p:sp>
      <p:sp>
        <p:nvSpPr>
          <p:cNvPr id="20" name="文本框 19">
            <a:extLst>
              <a:ext uri="{FF2B5EF4-FFF2-40B4-BE49-F238E27FC236}">
                <a16:creationId xmlns:a16="http://schemas.microsoft.com/office/drawing/2014/main" id="{5E7F8534-FE83-83A0-5730-5565F1BA5B5C}"/>
              </a:ext>
            </a:extLst>
          </p:cNvPr>
          <p:cNvSpPr txBox="1"/>
          <p:nvPr/>
        </p:nvSpPr>
        <p:spPr>
          <a:xfrm>
            <a:off x="408711" y="6007957"/>
            <a:ext cx="3819476" cy="646331"/>
          </a:xfrm>
          <a:prstGeom prst="rect">
            <a:avLst/>
          </a:prstGeom>
          <a:noFill/>
        </p:spPr>
        <p:txBody>
          <a:bodyPr wrap="square">
            <a:spAutoFit/>
          </a:bodyPr>
          <a:lstStyle/>
          <a:p>
            <a:r>
              <a:rPr lang="zh-CN" altLang="en-US" dirty="0"/>
              <a:t>垂直于转轴的外力分量产生的力矩，</a:t>
            </a:r>
            <a:endParaRPr lang="en-US" altLang="zh-CN" dirty="0"/>
          </a:p>
          <a:p>
            <a:r>
              <a:rPr lang="zh-CN" altLang="en-US" dirty="0"/>
              <a:t>被轴承上支承力的力矩所抵消</a:t>
            </a:r>
          </a:p>
        </p:txBody>
      </p:sp>
      <p:pic>
        <p:nvPicPr>
          <p:cNvPr id="22" name="图片 21">
            <a:extLst>
              <a:ext uri="{FF2B5EF4-FFF2-40B4-BE49-F238E27FC236}">
                <a16:creationId xmlns:a16="http://schemas.microsoft.com/office/drawing/2014/main" id="{334D1B7B-7291-0F05-D7E5-92D8A824F3B8}"/>
              </a:ext>
            </a:extLst>
          </p:cNvPr>
          <p:cNvPicPr>
            <a:picLocks noChangeAspect="1"/>
          </p:cNvPicPr>
          <p:nvPr/>
        </p:nvPicPr>
        <p:blipFill>
          <a:blip r:embed="rId2"/>
          <a:stretch>
            <a:fillRect/>
          </a:stretch>
        </p:blipFill>
        <p:spPr>
          <a:xfrm>
            <a:off x="533933" y="4944611"/>
            <a:ext cx="3056179" cy="735069"/>
          </a:xfrm>
          <a:prstGeom prst="rect">
            <a:avLst/>
          </a:prstGeom>
        </p:spPr>
      </p:pic>
      <p:grpSp>
        <p:nvGrpSpPr>
          <p:cNvPr id="25" name="组合 24">
            <a:extLst>
              <a:ext uri="{FF2B5EF4-FFF2-40B4-BE49-F238E27FC236}">
                <a16:creationId xmlns:a16="http://schemas.microsoft.com/office/drawing/2014/main" id="{A4775097-B376-DA2A-6BBE-9D9C8E66AFC8}"/>
              </a:ext>
            </a:extLst>
          </p:cNvPr>
          <p:cNvGrpSpPr/>
          <p:nvPr/>
        </p:nvGrpSpPr>
        <p:grpSpPr>
          <a:xfrm>
            <a:off x="408710" y="1021477"/>
            <a:ext cx="7089119" cy="2984523"/>
            <a:chOff x="408710" y="1021477"/>
            <a:chExt cx="7089119" cy="2984523"/>
          </a:xfrm>
        </p:grpSpPr>
        <p:grpSp>
          <p:nvGrpSpPr>
            <p:cNvPr id="16" name="组合 15">
              <a:extLst>
                <a:ext uri="{FF2B5EF4-FFF2-40B4-BE49-F238E27FC236}">
                  <a16:creationId xmlns:a16="http://schemas.microsoft.com/office/drawing/2014/main" id="{99451CBD-FF5B-131D-45CA-2DE4F22207BD}"/>
                </a:ext>
              </a:extLst>
            </p:cNvPr>
            <p:cNvGrpSpPr/>
            <p:nvPr/>
          </p:nvGrpSpPr>
          <p:grpSpPr>
            <a:xfrm>
              <a:off x="408710" y="1102090"/>
              <a:ext cx="6057926" cy="2903910"/>
              <a:chOff x="408710" y="1102090"/>
              <a:chExt cx="6057926" cy="2903910"/>
            </a:xfrm>
          </p:grpSpPr>
          <p:grpSp>
            <p:nvGrpSpPr>
              <p:cNvPr id="11" name="组合 10">
                <a:extLst>
                  <a:ext uri="{FF2B5EF4-FFF2-40B4-BE49-F238E27FC236}">
                    <a16:creationId xmlns:a16="http://schemas.microsoft.com/office/drawing/2014/main" id="{24A0A08F-87D6-4016-7CA0-C964D1990E0C}"/>
                  </a:ext>
                </a:extLst>
              </p:cNvPr>
              <p:cNvGrpSpPr/>
              <p:nvPr/>
            </p:nvGrpSpPr>
            <p:grpSpPr>
              <a:xfrm>
                <a:off x="408710" y="1102090"/>
                <a:ext cx="6057926" cy="2903910"/>
                <a:chOff x="408710" y="1102090"/>
                <a:chExt cx="6057926" cy="2903910"/>
              </a:xfrm>
            </p:grpSpPr>
            <p:pic>
              <p:nvPicPr>
                <p:cNvPr id="5" name="图片 4">
                  <a:extLst>
                    <a:ext uri="{FF2B5EF4-FFF2-40B4-BE49-F238E27FC236}">
                      <a16:creationId xmlns:a16="http://schemas.microsoft.com/office/drawing/2014/main" id="{225CB808-9641-B877-A6C9-D0576B7799F7}"/>
                    </a:ext>
                  </a:extLst>
                </p:cNvPr>
                <p:cNvPicPr>
                  <a:picLocks noChangeAspect="1"/>
                </p:cNvPicPr>
                <p:nvPr/>
              </p:nvPicPr>
              <p:blipFill>
                <a:blip r:embed="rId3"/>
                <a:stretch>
                  <a:fillRect/>
                </a:stretch>
              </p:blipFill>
              <p:spPr>
                <a:xfrm>
                  <a:off x="408710" y="1102090"/>
                  <a:ext cx="5458080" cy="2903910"/>
                </a:xfrm>
                <a:prstGeom prst="rect">
                  <a:avLst/>
                </a:prstGeom>
              </p:spPr>
            </p:pic>
            <p:sp>
              <p:nvSpPr>
                <p:cNvPr id="10" name="文本框 9">
                  <a:extLst>
                    <a:ext uri="{FF2B5EF4-FFF2-40B4-BE49-F238E27FC236}">
                      <a16:creationId xmlns:a16="http://schemas.microsoft.com/office/drawing/2014/main" id="{A12AB3AD-06B3-8E69-DF98-CB2C6771B608}"/>
                    </a:ext>
                  </a:extLst>
                </p:cNvPr>
                <p:cNvSpPr txBox="1"/>
                <p:nvPr/>
              </p:nvSpPr>
              <p:spPr>
                <a:xfrm>
                  <a:off x="4903013" y="1402732"/>
                  <a:ext cx="1563623" cy="369332"/>
                </a:xfrm>
                <a:prstGeom prst="rect">
                  <a:avLst/>
                </a:prstGeom>
                <a:noFill/>
              </p:spPr>
              <p:txBody>
                <a:bodyPr wrap="square">
                  <a:spAutoFit/>
                </a:bodyPr>
                <a:lstStyle/>
                <a:p>
                  <a:r>
                    <a:rPr lang="zh-CN" altLang="en-US" dirty="0"/>
                    <a:t>右手螺旋法则</a:t>
                  </a:r>
                </a:p>
              </p:txBody>
            </p:sp>
          </p:grpSp>
          <p:pic>
            <p:nvPicPr>
              <p:cNvPr id="15" name="图片 14">
                <a:extLst>
                  <a:ext uri="{FF2B5EF4-FFF2-40B4-BE49-F238E27FC236}">
                    <a16:creationId xmlns:a16="http://schemas.microsoft.com/office/drawing/2014/main" id="{E7668054-F6AD-495F-2B88-39011AD9CAC1}"/>
                  </a:ext>
                </a:extLst>
              </p:cNvPr>
              <p:cNvPicPr>
                <a:picLocks noChangeAspect="1"/>
              </p:cNvPicPr>
              <p:nvPr/>
            </p:nvPicPr>
            <p:blipFill>
              <a:blip r:embed="rId4"/>
              <a:stretch>
                <a:fillRect/>
              </a:stretch>
            </p:blipFill>
            <p:spPr>
              <a:xfrm>
                <a:off x="5097987" y="1795910"/>
                <a:ext cx="1068726" cy="304109"/>
              </a:xfrm>
              <a:prstGeom prst="rect">
                <a:avLst/>
              </a:prstGeom>
            </p:spPr>
          </p:pic>
        </p:grpSp>
        <p:sp>
          <p:nvSpPr>
            <p:cNvPr id="13" name="文本框 12">
              <a:extLst>
                <a:ext uri="{FF2B5EF4-FFF2-40B4-BE49-F238E27FC236}">
                  <a16:creationId xmlns:a16="http://schemas.microsoft.com/office/drawing/2014/main" id="{C4045354-52B4-2E7B-659C-2EFF44901C40}"/>
                </a:ext>
              </a:extLst>
            </p:cNvPr>
            <p:cNvSpPr txBox="1"/>
            <p:nvPr/>
          </p:nvSpPr>
          <p:spPr>
            <a:xfrm>
              <a:off x="3327250" y="1021477"/>
              <a:ext cx="4170579" cy="369332"/>
            </a:xfrm>
            <a:prstGeom prst="rect">
              <a:avLst/>
            </a:prstGeom>
            <a:noFill/>
          </p:spPr>
          <p:txBody>
            <a:bodyPr wrap="square">
              <a:spAutoFit/>
            </a:bodyPr>
            <a:lstStyle/>
            <a:p>
              <a:r>
                <a:rPr lang="zh-CN" altLang="en-US" dirty="0"/>
                <a:t>加速转动时，角加速度与角速度同方向</a:t>
              </a:r>
            </a:p>
          </p:txBody>
        </p:sp>
      </p:grpSp>
      <p:grpSp>
        <p:nvGrpSpPr>
          <p:cNvPr id="28" name="组合 27">
            <a:extLst>
              <a:ext uri="{FF2B5EF4-FFF2-40B4-BE49-F238E27FC236}">
                <a16:creationId xmlns:a16="http://schemas.microsoft.com/office/drawing/2014/main" id="{CA42F4A5-7950-9A5A-EBA4-D007F74EF379}"/>
              </a:ext>
            </a:extLst>
          </p:cNvPr>
          <p:cNvGrpSpPr/>
          <p:nvPr/>
        </p:nvGrpSpPr>
        <p:grpSpPr>
          <a:xfrm>
            <a:off x="6325212" y="2065897"/>
            <a:ext cx="5575781" cy="738926"/>
            <a:chOff x="6466636" y="2184582"/>
            <a:chExt cx="5575781" cy="738926"/>
          </a:xfrm>
        </p:grpSpPr>
        <p:pic>
          <p:nvPicPr>
            <p:cNvPr id="24" name="图片 23">
              <a:extLst>
                <a:ext uri="{FF2B5EF4-FFF2-40B4-BE49-F238E27FC236}">
                  <a16:creationId xmlns:a16="http://schemas.microsoft.com/office/drawing/2014/main" id="{43946E9D-28D7-613D-359E-9582CA6664D6}"/>
                </a:ext>
              </a:extLst>
            </p:cNvPr>
            <p:cNvPicPr>
              <a:picLocks noChangeAspect="1"/>
            </p:cNvPicPr>
            <p:nvPr/>
          </p:nvPicPr>
          <p:blipFill>
            <a:blip r:embed="rId5"/>
            <a:stretch>
              <a:fillRect/>
            </a:stretch>
          </p:blipFill>
          <p:spPr>
            <a:xfrm>
              <a:off x="6466636" y="2184582"/>
              <a:ext cx="4770691" cy="738926"/>
            </a:xfrm>
            <a:prstGeom prst="rect">
              <a:avLst/>
            </a:prstGeom>
          </p:spPr>
        </p:pic>
        <p:pic>
          <p:nvPicPr>
            <p:cNvPr id="27" name="图片 26">
              <a:extLst>
                <a:ext uri="{FF2B5EF4-FFF2-40B4-BE49-F238E27FC236}">
                  <a16:creationId xmlns:a16="http://schemas.microsoft.com/office/drawing/2014/main" id="{E66C8D74-5A15-11E6-7E48-AAFA0D6F909F}"/>
                </a:ext>
              </a:extLst>
            </p:cNvPr>
            <p:cNvPicPr>
              <a:picLocks noChangeAspect="1"/>
            </p:cNvPicPr>
            <p:nvPr/>
          </p:nvPicPr>
          <p:blipFill rotWithShape="1">
            <a:blip r:embed="rId6"/>
            <a:srcRect l="34043" t="4301"/>
            <a:stretch/>
          </p:blipFill>
          <p:spPr>
            <a:xfrm>
              <a:off x="11288533" y="2243899"/>
              <a:ext cx="753884" cy="401073"/>
            </a:xfrm>
            <a:prstGeom prst="rect">
              <a:avLst/>
            </a:prstGeom>
          </p:spPr>
        </p:pic>
      </p:grpSp>
      <p:pic>
        <p:nvPicPr>
          <p:cNvPr id="30" name="图片 29">
            <a:extLst>
              <a:ext uri="{FF2B5EF4-FFF2-40B4-BE49-F238E27FC236}">
                <a16:creationId xmlns:a16="http://schemas.microsoft.com/office/drawing/2014/main" id="{69224944-3737-E1DF-07D3-CCB504450D6D}"/>
              </a:ext>
            </a:extLst>
          </p:cNvPr>
          <p:cNvPicPr>
            <a:picLocks noChangeAspect="1"/>
          </p:cNvPicPr>
          <p:nvPr/>
        </p:nvPicPr>
        <p:blipFill>
          <a:blip r:embed="rId7"/>
          <a:stretch>
            <a:fillRect/>
          </a:stretch>
        </p:blipFill>
        <p:spPr>
          <a:xfrm>
            <a:off x="6325212" y="3059536"/>
            <a:ext cx="1584174" cy="738927"/>
          </a:xfrm>
          <a:prstGeom prst="rect">
            <a:avLst/>
          </a:prstGeom>
        </p:spPr>
      </p:pic>
      <p:sp>
        <p:nvSpPr>
          <p:cNvPr id="32" name="文本框 31">
            <a:extLst>
              <a:ext uri="{FF2B5EF4-FFF2-40B4-BE49-F238E27FC236}">
                <a16:creationId xmlns:a16="http://schemas.microsoft.com/office/drawing/2014/main" id="{9CBB6F43-ABC9-9069-F397-AA2D56DB947A}"/>
              </a:ext>
            </a:extLst>
          </p:cNvPr>
          <p:cNvSpPr txBox="1"/>
          <p:nvPr/>
        </p:nvSpPr>
        <p:spPr>
          <a:xfrm>
            <a:off x="6096000" y="4011575"/>
            <a:ext cx="6227064" cy="646331"/>
          </a:xfrm>
          <a:prstGeom prst="rect">
            <a:avLst/>
          </a:prstGeom>
          <a:noFill/>
        </p:spPr>
        <p:txBody>
          <a:bodyPr wrap="square">
            <a:spAutoFit/>
          </a:bodyPr>
          <a:lstStyle/>
          <a:p>
            <a:r>
              <a:rPr lang="zh-CN" altLang="en-US" dirty="0"/>
              <a:t>刚体定轴转动定律：刚体在作定轴转动时，刚体的角加速度 与它所受到的合外力矩成正比，与刚体的转动惯量成反比。 </a:t>
            </a:r>
          </a:p>
        </p:txBody>
      </p:sp>
      <p:pic>
        <p:nvPicPr>
          <p:cNvPr id="34" name="图片 33">
            <a:extLst>
              <a:ext uri="{FF2B5EF4-FFF2-40B4-BE49-F238E27FC236}">
                <a16:creationId xmlns:a16="http://schemas.microsoft.com/office/drawing/2014/main" id="{5F055CA2-1917-FE9C-262D-7A77433F6E77}"/>
              </a:ext>
            </a:extLst>
          </p:cNvPr>
          <p:cNvPicPr>
            <a:picLocks noChangeAspect="1"/>
          </p:cNvPicPr>
          <p:nvPr/>
        </p:nvPicPr>
        <p:blipFill>
          <a:blip r:embed="rId8"/>
          <a:stretch>
            <a:fillRect/>
          </a:stretch>
        </p:blipFill>
        <p:spPr>
          <a:xfrm>
            <a:off x="6396973" y="4826301"/>
            <a:ext cx="5261094" cy="1490929"/>
          </a:xfrm>
          <a:prstGeom prst="rect">
            <a:avLst/>
          </a:prstGeom>
        </p:spPr>
      </p:pic>
      <p:sp>
        <p:nvSpPr>
          <p:cNvPr id="6" name="文本框 5">
            <a:extLst>
              <a:ext uri="{FF2B5EF4-FFF2-40B4-BE49-F238E27FC236}">
                <a16:creationId xmlns:a16="http://schemas.microsoft.com/office/drawing/2014/main" id="{61031200-B566-EBC3-04F4-01C7B6B30E30}"/>
              </a:ext>
            </a:extLst>
          </p:cNvPr>
          <p:cNvSpPr txBox="1"/>
          <p:nvPr/>
        </p:nvSpPr>
        <p:spPr>
          <a:xfrm>
            <a:off x="8057720" y="2721245"/>
            <a:ext cx="4134280" cy="1077218"/>
          </a:xfrm>
          <a:prstGeom prst="rect">
            <a:avLst/>
          </a:prstGeom>
          <a:noFill/>
        </p:spPr>
        <p:txBody>
          <a:bodyPr wrap="square">
            <a:spAutoFit/>
          </a:bodyPr>
          <a:lstStyle/>
          <a:p>
            <a:r>
              <a:rPr lang="zh-CN" altLang="en-US" sz="1600" dirty="0"/>
              <a:t>转动惯量是对刚体转动惯性大小的量度， 其大小反映了改变刚体转动状态的难易程度。</a:t>
            </a:r>
            <a:endParaRPr lang="en-US" altLang="zh-CN" sz="1600" dirty="0"/>
          </a:p>
          <a:p>
            <a:endParaRPr lang="en-US" altLang="zh-CN" sz="1600" dirty="0"/>
          </a:p>
          <a:p>
            <a:r>
              <a:rPr lang="zh-CN" altLang="en-US" sz="1600" dirty="0"/>
              <a:t>影响因素：质量及其分布、转轴位置、形状</a:t>
            </a:r>
          </a:p>
        </p:txBody>
      </p:sp>
    </p:spTree>
    <p:extLst>
      <p:ext uri="{BB962C8B-B14F-4D97-AF65-F5344CB8AC3E}">
        <p14:creationId xmlns:p14="http://schemas.microsoft.com/office/powerpoint/2010/main" val="307080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80122"/>
            <a:ext cx="11647184" cy="630722"/>
          </a:xfrm>
          <a:prstGeom prst="rect">
            <a:avLst/>
          </a:prstGeom>
        </p:spPr>
        <p:txBody>
          <a:bodyPr/>
          <a:lstStyle/>
          <a:p>
            <a:r>
              <a:rPr lang="en-US" altLang="zh-CN" dirty="0"/>
              <a:t>  </a:t>
            </a:r>
            <a:r>
              <a:rPr lang="zh-CN" altLang="en-US" dirty="0"/>
              <a:t>运动方程与轨道</a:t>
            </a:r>
          </a:p>
        </p:txBody>
      </p:sp>
      <p:sp>
        <p:nvSpPr>
          <p:cNvPr id="4" name="灯片编号占位符 3"/>
          <p:cNvSpPr>
            <a:spLocks noGrp="1"/>
          </p:cNvSpPr>
          <p:nvPr>
            <p:ph type="sldNum" sz="quarter" idx="12"/>
          </p:nvPr>
        </p:nvSpPr>
        <p:spPr/>
        <p:txBody>
          <a:bodyPr/>
          <a:lstStyle/>
          <a:p>
            <a:fld id="{2A0F8DBD-8DF3-48AE-BC97-D53FBB1B7C16}" type="slidenum">
              <a:rPr lang="en-US" smtClean="0"/>
              <a:pPr/>
              <a:t>4</a:t>
            </a:fld>
            <a:endParaRPr lang="en-US" dirty="0"/>
          </a:p>
        </p:txBody>
      </p:sp>
      <p:graphicFrame>
        <p:nvGraphicFramePr>
          <p:cNvPr id="5" name="Object 2"/>
          <p:cNvGraphicFramePr>
            <a:graphicFrameLocks noChangeAspect="1"/>
          </p:cNvGraphicFramePr>
          <p:nvPr/>
        </p:nvGraphicFramePr>
        <p:xfrm>
          <a:off x="1472381" y="1707536"/>
          <a:ext cx="4633451" cy="700051"/>
        </p:xfrm>
        <a:graphic>
          <a:graphicData uri="http://schemas.openxmlformats.org/presentationml/2006/ole">
            <mc:AlternateContent xmlns:mc="http://schemas.openxmlformats.org/markup-compatibility/2006">
              <mc:Choice xmlns:v="urn:schemas-microsoft-com:vml" Requires="v">
                <p:oleObj name="Equation" r:id="rId2" imgW="1739900" imgH="241300" progId="">
                  <p:embed/>
                </p:oleObj>
              </mc:Choice>
              <mc:Fallback>
                <p:oleObj name="Equation" r:id="rId2" imgW="1739900" imgH="241300" progId="">
                  <p:embed/>
                  <p:pic>
                    <p:nvPicPr>
                      <p:cNvPr id="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381" y="1707536"/>
                        <a:ext cx="4633451" cy="700051"/>
                      </a:xfrm>
                      <a:prstGeom prst="rect">
                        <a:avLst/>
                      </a:prstGeom>
                      <a:noFill/>
                    </p:spPr>
                  </p:pic>
                </p:oleObj>
              </mc:Fallback>
            </mc:AlternateContent>
          </a:graphicData>
        </a:graphic>
      </p:graphicFrame>
      <p:sp>
        <p:nvSpPr>
          <p:cNvPr id="6" name="Text Box 7"/>
          <p:cNvSpPr txBox="1">
            <a:spLocks noChangeArrowheads="1"/>
          </p:cNvSpPr>
          <p:nvPr/>
        </p:nvSpPr>
        <p:spPr bwMode="auto">
          <a:xfrm>
            <a:off x="627831" y="1150938"/>
            <a:ext cx="8240866" cy="492443"/>
          </a:xfrm>
          <a:prstGeom prst="rect">
            <a:avLst/>
          </a:prstGeom>
          <a:noFill/>
          <a:ln w="9525">
            <a:noFill/>
            <a:miter lim="800000"/>
            <a:headEnd/>
            <a:tailEnd/>
          </a:ln>
        </p:spPr>
        <p:txBody>
          <a:bodyPr wrap="square">
            <a:spAutoFit/>
          </a:bodyPr>
          <a:lstStyle/>
          <a:p>
            <a:pPr eaLnBrk="1" hangingPunct="1"/>
            <a:r>
              <a:rPr lang="zh-CN" altLang="en-US" sz="2600" b="1" dirty="0"/>
              <a:t>质点的位置与</a:t>
            </a:r>
            <a:r>
              <a:rPr lang="en-US" altLang="zh-CN" sz="2600" b="1" i="1" dirty="0"/>
              <a:t>t </a:t>
            </a:r>
            <a:r>
              <a:rPr lang="en-US" altLang="zh-CN" sz="2600" b="1" dirty="0"/>
              <a:t> </a:t>
            </a:r>
            <a:r>
              <a:rPr lang="zh-CN" altLang="en-US" sz="2600" b="1" dirty="0"/>
              <a:t>有关，位置矢量满足一定的函数关系：</a:t>
            </a:r>
          </a:p>
        </p:txBody>
      </p:sp>
      <p:sp>
        <p:nvSpPr>
          <p:cNvPr id="7" name="Text Box 17"/>
          <p:cNvSpPr txBox="1">
            <a:spLocks noChangeArrowheads="1"/>
          </p:cNvSpPr>
          <p:nvPr/>
        </p:nvSpPr>
        <p:spPr bwMode="auto">
          <a:xfrm>
            <a:off x="6958780" y="1771650"/>
            <a:ext cx="3810000" cy="488950"/>
          </a:xfrm>
          <a:prstGeom prst="rect">
            <a:avLst/>
          </a:prstGeom>
          <a:noFill/>
          <a:ln w="9525">
            <a:noFill/>
            <a:miter lim="800000"/>
            <a:headEnd/>
            <a:tailEnd/>
          </a:ln>
        </p:spPr>
        <p:txBody>
          <a:bodyPr>
            <a:spAutoFit/>
          </a:bodyPr>
          <a:lstStyle/>
          <a:p>
            <a:pPr eaLnBrk="1" hangingPunct="1"/>
            <a:r>
              <a:rPr lang="en-US" altLang="zh-CN" sz="2600" b="1" dirty="0"/>
              <a:t>——</a:t>
            </a:r>
            <a:r>
              <a:rPr lang="zh-CN" altLang="en-US" sz="2600" b="1" dirty="0"/>
              <a:t>质点</a:t>
            </a:r>
            <a:r>
              <a:rPr lang="zh-CN" altLang="en-US" sz="2600" b="1" dirty="0">
                <a:solidFill>
                  <a:srgbClr val="0000CC"/>
                </a:solidFill>
              </a:rPr>
              <a:t>运动方程</a:t>
            </a:r>
          </a:p>
        </p:txBody>
      </p:sp>
      <p:sp>
        <p:nvSpPr>
          <p:cNvPr id="8" name="Text Box 18"/>
          <p:cNvSpPr txBox="1">
            <a:spLocks noChangeArrowheads="1"/>
          </p:cNvSpPr>
          <p:nvPr/>
        </p:nvSpPr>
        <p:spPr bwMode="auto">
          <a:xfrm>
            <a:off x="710381" y="1838940"/>
            <a:ext cx="1676400" cy="488950"/>
          </a:xfrm>
          <a:prstGeom prst="rect">
            <a:avLst/>
          </a:prstGeom>
          <a:noFill/>
          <a:ln w="9525">
            <a:noFill/>
            <a:miter lim="800000"/>
            <a:headEnd/>
            <a:tailEnd/>
          </a:ln>
        </p:spPr>
        <p:txBody>
          <a:bodyPr>
            <a:spAutoFit/>
          </a:bodyPr>
          <a:lstStyle/>
          <a:p>
            <a:pPr eaLnBrk="1" hangingPunct="1"/>
            <a:r>
              <a:rPr lang="zh-CN" altLang="en-US" sz="2600" b="1" dirty="0"/>
              <a:t>或：</a:t>
            </a:r>
          </a:p>
        </p:txBody>
      </p:sp>
      <p:graphicFrame>
        <p:nvGraphicFramePr>
          <p:cNvPr id="9" name="Object 4"/>
          <p:cNvGraphicFramePr>
            <a:graphicFrameLocks noChangeAspect="1"/>
          </p:cNvGraphicFramePr>
          <p:nvPr/>
        </p:nvGraphicFramePr>
        <p:xfrm>
          <a:off x="8711330" y="1099061"/>
          <a:ext cx="1878012" cy="608013"/>
        </p:xfrm>
        <a:graphic>
          <a:graphicData uri="http://schemas.openxmlformats.org/presentationml/2006/ole">
            <mc:AlternateContent xmlns:mc="http://schemas.openxmlformats.org/markup-compatibility/2006">
              <mc:Choice xmlns:v="urn:schemas-microsoft-com:vml" Requires="v">
                <p:oleObj name="Equation" r:id="rId4" imgW="545626" imgH="203024" progId="">
                  <p:embed/>
                </p:oleObj>
              </mc:Choice>
              <mc:Fallback>
                <p:oleObj name="Equation" r:id="rId4" imgW="545626" imgH="203024" progId="">
                  <p:embed/>
                  <p:pic>
                    <p:nvPicPr>
                      <p:cNvPr id="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1330" y="1099061"/>
                        <a:ext cx="1878012" cy="60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2445301727"/>
              </p:ext>
            </p:extLst>
          </p:nvPr>
        </p:nvGraphicFramePr>
        <p:xfrm>
          <a:off x="1532398" y="2417112"/>
          <a:ext cx="2500313" cy="1358900"/>
        </p:xfrm>
        <a:graphic>
          <a:graphicData uri="http://schemas.openxmlformats.org/presentationml/2006/ole">
            <mc:AlternateContent xmlns:mc="http://schemas.openxmlformats.org/markup-compatibility/2006">
              <mc:Choice xmlns:v="urn:schemas-microsoft-com:vml" Requires="v">
                <p:oleObj name="Equation" r:id="rId6" imgW="812447" imgH="457002" progId="">
                  <p:embed/>
                </p:oleObj>
              </mc:Choice>
              <mc:Fallback>
                <p:oleObj name="Equation" r:id="rId6" imgW="812447" imgH="457002" progId="">
                  <p:embed/>
                  <p:pic>
                    <p:nvPicPr>
                      <p:cNvPr id="1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2398" y="2417112"/>
                        <a:ext cx="2500313" cy="13589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4" name="Text Box 9"/>
          <p:cNvSpPr txBox="1">
            <a:spLocks noChangeArrowheads="1"/>
          </p:cNvSpPr>
          <p:nvPr/>
        </p:nvSpPr>
        <p:spPr bwMode="auto">
          <a:xfrm>
            <a:off x="7586612" y="3090776"/>
            <a:ext cx="3276600" cy="488950"/>
          </a:xfrm>
          <a:prstGeom prst="rect">
            <a:avLst/>
          </a:prstGeom>
          <a:noFill/>
          <a:ln w="9525">
            <a:noFill/>
            <a:miter lim="800000"/>
            <a:headEnd/>
            <a:tailEnd/>
          </a:ln>
        </p:spPr>
        <p:txBody>
          <a:bodyPr>
            <a:spAutoFit/>
          </a:bodyPr>
          <a:lstStyle/>
          <a:p>
            <a:pPr eaLnBrk="1" hangingPunct="1"/>
            <a:r>
              <a:rPr lang="en-US" altLang="zh-CN" sz="2600" b="1" dirty="0">
                <a:solidFill>
                  <a:srgbClr val="003300"/>
                </a:solidFill>
              </a:rPr>
              <a:t>——</a:t>
            </a:r>
            <a:r>
              <a:rPr lang="zh-CN" altLang="en-US" sz="2600" b="1" dirty="0">
                <a:solidFill>
                  <a:srgbClr val="0000CC"/>
                </a:solidFill>
              </a:rPr>
              <a:t>轨道（方程）</a:t>
            </a:r>
          </a:p>
        </p:txBody>
      </p:sp>
      <p:sp>
        <p:nvSpPr>
          <p:cNvPr id="15" name="Text Box 19"/>
          <p:cNvSpPr txBox="1">
            <a:spLocks noChangeArrowheads="1"/>
          </p:cNvSpPr>
          <p:nvPr/>
        </p:nvSpPr>
        <p:spPr bwMode="auto">
          <a:xfrm>
            <a:off x="627831" y="2897203"/>
            <a:ext cx="1676400" cy="488950"/>
          </a:xfrm>
          <a:prstGeom prst="rect">
            <a:avLst/>
          </a:prstGeom>
          <a:noFill/>
          <a:ln w="9525">
            <a:noFill/>
            <a:miter lim="800000"/>
            <a:headEnd/>
            <a:tailEnd/>
          </a:ln>
        </p:spPr>
        <p:txBody>
          <a:bodyPr>
            <a:spAutoFit/>
          </a:bodyPr>
          <a:lstStyle/>
          <a:p>
            <a:pPr eaLnBrk="1" hangingPunct="1"/>
            <a:r>
              <a:rPr lang="zh-CN" altLang="en-US" sz="2600" b="1" dirty="0"/>
              <a:t>如：</a:t>
            </a:r>
          </a:p>
        </p:txBody>
      </p:sp>
      <p:graphicFrame>
        <p:nvGraphicFramePr>
          <p:cNvPr id="16" name="Object 5"/>
          <p:cNvGraphicFramePr>
            <a:graphicFrameLocks noChangeAspect="1"/>
          </p:cNvGraphicFramePr>
          <p:nvPr>
            <p:extLst>
              <p:ext uri="{D42A27DB-BD31-4B8C-83A1-F6EECF244321}">
                <p14:modId xmlns:p14="http://schemas.microsoft.com/office/powerpoint/2010/main" val="728194090"/>
              </p:ext>
            </p:extLst>
          </p:nvPr>
        </p:nvGraphicFramePr>
        <p:xfrm>
          <a:off x="4455343" y="2995628"/>
          <a:ext cx="2890838" cy="679450"/>
        </p:xfrm>
        <a:graphic>
          <a:graphicData uri="http://schemas.openxmlformats.org/presentationml/2006/ole">
            <mc:AlternateContent xmlns:mc="http://schemas.openxmlformats.org/markup-compatibility/2006">
              <mc:Choice xmlns:v="urn:schemas-microsoft-com:vml" Requires="v">
                <p:oleObj name="Equation" r:id="rId8" imgW="939800" imgH="228600" progId="">
                  <p:embed/>
                </p:oleObj>
              </mc:Choice>
              <mc:Fallback>
                <p:oleObj name="Equation" r:id="rId8" imgW="939800" imgH="228600" progId="">
                  <p:embed/>
                  <p:pic>
                    <p:nvPicPr>
                      <p:cNvPr id="1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5343" y="2995628"/>
                        <a:ext cx="2890838" cy="67945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7" name="Text Box 21"/>
          <p:cNvSpPr txBox="1">
            <a:spLocks noChangeArrowheads="1"/>
          </p:cNvSpPr>
          <p:nvPr/>
        </p:nvSpPr>
        <p:spPr bwMode="auto">
          <a:xfrm>
            <a:off x="4414069" y="2488960"/>
            <a:ext cx="3657600" cy="488950"/>
          </a:xfrm>
          <a:prstGeom prst="rect">
            <a:avLst/>
          </a:prstGeom>
          <a:noFill/>
          <a:ln w="9525">
            <a:noFill/>
            <a:miter lim="800000"/>
            <a:headEnd/>
            <a:tailEnd/>
          </a:ln>
        </p:spPr>
        <p:txBody>
          <a:bodyPr>
            <a:spAutoFit/>
          </a:bodyPr>
          <a:lstStyle/>
          <a:p>
            <a:pPr eaLnBrk="1" hangingPunct="1"/>
            <a:r>
              <a:rPr lang="zh-CN" altLang="en-US" sz="2600" b="1" dirty="0"/>
              <a:t>消去时间参量：</a:t>
            </a:r>
          </a:p>
        </p:txBody>
      </p:sp>
      <p:sp>
        <p:nvSpPr>
          <p:cNvPr id="3" name="文本框 2">
            <a:extLst>
              <a:ext uri="{FF2B5EF4-FFF2-40B4-BE49-F238E27FC236}">
                <a16:creationId xmlns:a16="http://schemas.microsoft.com/office/drawing/2014/main" id="{89418095-DBEE-DB5C-39B7-7DD52EA65C16}"/>
              </a:ext>
            </a:extLst>
          </p:cNvPr>
          <p:cNvSpPr txBox="1"/>
          <p:nvPr/>
        </p:nvSpPr>
        <p:spPr>
          <a:xfrm>
            <a:off x="7470767" y="2566539"/>
            <a:ext cx="3657599" cy="369332"/>
          </a:xfrm>
          <a:prstGeom prst="rect">
            <a:avLst/>
          </a:prstGeom>
          <a:noFill/>
        </p:spPr>
        <p:txBody>
          <a:bodyPr wrap="square" rtlCol="0">
            <a:spAutoFit/>
          </a:bodyPr>
          <a:lstStyle/>
          <a:p>
            <a:r>
              <a:rPr lang="zh-CN" altLang="en-US" b="1" dirty="0"/>
              <a:t>但由轨道方程不能推出运动方程</a:t>
            </a:r>
          </a:p>
        </p:txBody>
      </p:sp>
      <p:sp>
        <p:nvSpPr>
          <p:cNvPr id="18" name="星形: 五角 17">
            <a:extLst>
              <a:ext uri="{FF2B5EF4-FFF2-40B4-BE49-F238E27FC236}">
                <a16:creationId xmlns:a16="http://schemas.microsoft.com/office/drawing/2014/main" id="{C0E1530F-2DF0-7160-7757-62606B5ADDB4}"/>
              </a:ext>
            </a:extLst>
          </p:cNvPr>
          <p:cNvSpPr/>
          <p:nvPr/>
        </p:nvSpPr>
        <p:spPr>
          <a:xfrm>
            <a:off x="10792655" y="2494917"/>
            <a:ext cx="395020" cy="402336"/>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731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CC397-6339-9837-3925-0F0CD23DCBC0}"/>
              </a:ext>
            </a:extLst>
          </p:cNvPr>
          <p:cNvSpPr>
            <a:spLocks noGrp="1"/>
          </p:cNvSpPr>
          <p:nvPr>
            <p:ph type="sldNum" sz="quarter" idx="12"/>
          </p:nvPr>
        </p:nvSpPr>
        <p:spPr/>
        <p:txBody>
          <a:bodyPr/>
          <a:lstStyle/>
          <a:p>
            <a:fld id="{2A0F8DBD-8DF3-48AE-BC97-D53FBB1B7C16}" type="slidenum">
              <a:rPr lang="en-US" smtClean="0"/>
              <a:pPr/>
              <a:t>40</a:t>
            </a:fld>
            <a:endParaRPr lang="en-US" dirty="0"/>
          </a:p>
        </p:txBody>
      </p:sp>
      <p:sp>
        <p:nvSpPr>
          <p:cNvPr id="3" name="文本框 2">
            <a:extLst>
              <a:ext uri="{FF2B5EF4-FFF2-40B4-BE49-F238E27FC236}">
                <a16:creationId xmlns:a16="http://schemas.microsoft.com/office/drawing/2014/main" id="{3D7E575E-3893-F025-C0F8-7FE3FF0BC049}"/>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pic>
        <p:nvPicPr>
          <p:cNvPr id="5" name="图片 4">
            <a:extLst>
              <a:ext uri="{FF2B5EF4-FFF2-40B4-BE49-F238E27FC236}">
                <a16:creationId xmlns:a16="http://schemas.microsoft.com/office/drawing/2014/main" id="{187078AA-A98B-73A3-0E90-A7A523C2453E}"/>
              </a:ext>
            </a:extLst>
          </p:cNvPr>
          <p:cNvPicPr>
            <a:picLocks noChangeAspect="1"/>
          </p:cNvPicPr>
          <p:nvPr/>
        </p:nvPicPr>
        <p:blipFill>
          <a:blip r:embed="rId2"/>
          <a:stretch>
            <a:fillRect/>
          </a:stretch>
        </p:blipFill>
        <p:spPr>
          <a:xfrm>
            <a:off x="380391" y="1063635"/>
            <a:ext cx="5289766" cy="2813421"/>
          </a:xfrm>
          <a:prstGeom prst="rect">
            <a:avLst/>
          </a:prstGeom>
        </p:spPr>
      </p:pic>
      <p:sp>
        <p:nvSpPr>
          <p:cNvPr id="8" name="文本框 7">
            <a:extLst>
              <a:ext uri="{FF2B5EF4-FFF2-40B4-BE49-F238E27FC236}">
                <a16:creationId xmlns:a16="http://schemas.microsoft.com/office/drawing/2014/main" id="{B7BD4D6F-5698-A757-F6CF-753A624664A4}"/>
              </a:ext>
            </a:extLst>
          </p:cNvPr>
          <p:cNvSpPr txBox="1"/>
          <p:nvPr/>
        </p:nvSpPr>
        <p:spPr>
          <a:xfrm>
            <a:off x="8671008" y="2239251"/>
            <a:ext cx="2099463" cy="369332"/>
          </a:xfrm>
          <a:prstGeom prst="rect">
            <a:avLst/>
          </a:prstGeom>
          <a:noFill/>
        </p:spPr>
        <p:txBody>
          <a:bodyPr wrap="square" rtlCol="0">
            <a:spAutoFit/>
          </a:bodyPr>
          <a:lstStyle/>
          <a:p>
            <a:r>
              <a:rPr lang="zh-CN" altLang="en-US" dirty="0">
                <a:solidFill>
                  <a:srgbClr val="FF0000"/>
                </a:solidFill>
              </a:rPr>
              <a:t>整体角动量不守恒</a:t>
            </a:r>
          </a:p>
        </p:txBody>
      </p:sp>
      <p:sp>
        <p:nvSpPr>
          <p:cNvPr id="9" name="文本框 8">
            <a:extLst>
              <a:ext uri="{FF2B5EF4-FFF2-40B4-BE49-F238E27FC236}">
                <a16:creationId xmlns:a16="http://schemas.microsoft.com/office/drawing/2014/main" id="{440FD0CD-FB6A-6712-B00D-4900D937C334}"/>
              </a:ext>
            </a:extLst>
          </p:cNvPr>
          <p:cNvSpPr txBox="1"/>
          <p:nvPr/>
        </p:nvSpPr>
        <p:spPr>
          <a:xfrm>
            <a:off x="8058969" y="3533573"/>
            <a:ext cx="1339902" cy="369332"/>
          </a:xfrm>
          <a:prstGeom prst="rect">
            <a:avLst/>
          </a:prstGeom>
          <a:noFill/>
        </p:spPr>
        <p:txBody>
          <a:bodyPr wrap="square" rtlCol="0">
            <a:spAutoFit/>
          </a:bodyPr>
          <a:lstStyle/>
          <a:p>
            <a:r>
              <a:rPr lang="zh-CN" altLang="en-US" dirty="0">
                <a:solidFill>
                  <a:srgbClr val="FF0000"/>
                </a:solidFill>
              </a:rPr>
              <a:t>线速度相等</a:t>
            </a:r>
          </a:p>
        </p:txBody>
      </p:sp>
      <p:grpSp>
        <p:nvGrpSpPr>
          <p:cNvPr id="6" name="组合 5">
            <a:extLst>
              <a:ext uri="{FF2B5EF4-FFF2-40B4-BE49-F238E27FC236}">
                <a16:creationId xmlns:a16="http://schemas.microsoft.com/office/drawing/2014/main" id="{928017C4-24AC-0280-772D-239930E3B9F7}"/>
              </a:ext>
            </a:extLst>
          </p:cNvPr>
          <p:cNvGrpSpPr/>
          <p:nvPr/>
        </p:nvGrpSpPr>
        <p:grpSpPr>
          <a:xfrm>
            <a:off x="5961888" y="1063635"/>
            <a:ext cx="6096000" cy="3243785"/>
            <a:chOff x="5961888" y="1063635"/>
            <a:chExt cx="6096000" cy="3243785"/>
          </a:xfrm>
        </p:grpSpPr>
        <p:pic>
          <p:nvPicPr>
            <p:cNvPr id="7" name="图片 6">
              <a:extLst>
                <a:ext uri="{FF2B5EF4-FFF2-40B4-BE49-F238E27FC236}">
                  <a16:creationId xmlns:a16="http://schemas.microsoft.com/office/drawing/2014/main" id="{E5D2911F-2530-C9E4-83E9-FE915BBA53C4}"/>
                </a:ext>
              </a:extLst>
            </p:cNvPr>
            <p:cNvPicPr>
              <a:picLocks noChangeAspect="1"/>
            </p:cNvPicPr>
            <p:nvPr/>
          </p:nvPicPr>
          <p:blipFill>
            <a:blip r:embed="rId3"/>
            <a:stretch>
              <a:fillRect/>
            </a:stretch>
          </p:blipFill>
          <p:spPr>
            <a:xfrm>
              <a:off x="5961888" y="1063635"/>
              <a:ext cx="6096000" cy="3089897"/>
            </a:xfrm>
            <a:prstGeom prst="rect">
              <a:avLst/>
            </a:prstGeom>
          </p:spPr>
        </p:pic>
        <p:sp>
          <p:nvSpPr>
            <p:cNvPr id="4" name="文本框 3">
              <a:extLst>
                <a:ext uri="{FF2B5EF4-FFF2-40B4-BE49-F238E27FC236}">
                  <a16:creationId xmlns:a16="http://schemas.microsoft.com/office/drawing/2014/main" id="{36A4EFAB-59EF-0C8B-4CD7-B374DBEF90F2}"/>
                </a:ext>
              </a:extLst>
            </p:cNvPr>
            <p:cNvSpPr txBox="1"/>
            <p:nvPr/>
          </p:nvSpPr>
          <p:spPr>
            <a:xfrm>
              <a:off x="8397849" y="3999643"/>
              <a:ext cx="3123590" cy="307777"/>
            </a:xfrm>
            <a:prstGeom prst="rect">
              <a:avLst/>
            </a:prstGeom>
            <a:noFill/>
          </p:spPr>
          <p:txBody>
            <a:bodyPr wrap="square" rtlCol="0">
              <a:spAutoFit/>
            </a:bodyPr>
            <a:lstStyle/>
            <a:p>
              <a:r>
                <a:rPr lang="zh-CN" altLang="en-US" sz="1400" dirty="0">
                  <a:solidFill>
                    <a:srgbClr val="FF0000"/>
                  </a:solidFill>
                </a:rPr>
                <a:t>其中</a:t>
              </a:r>
              <a:r>
                <a:rPr lang="en-US" altLang="zh-CN" sz="1400" dirty="0">
                  <a:solidFill>
                    <a:srgbClr val="FF0000"/>
                  </a:solidFill>
                </a:rPr>
                <a:t>F1</a:t>
              </a:r>
              <a:r>
                <a:rPr lang="zh-CN" altLang="en-US" sz="1400" dirty="0">
                  <a:solidFill>
                    <a:srgbClr val="FF0000"/>
                  </a:solidFill>
                </a:rPr>
                <a:t>的方向是</a:t>
              </a:r>
              <a:r>
                <a:rPr lang="en-US" altLang="zh-CN" sz="1400" dirty="0">
                  <a:solidFill>
                    <a:srgbClr val="FF0000"/>
                  </a:solidFill>
                </a:rPr>
                <a:t>N</a:t>
              </a:r>
              <a:r>
                <a:rPr lang="zh-CN" altLang="en-US" sz="1400" dirty="0">
                  <a:solidFill>
                    <a:srgbClr val="FF0000"/>
                  </a:solidFill>
                </a:rPr>
                <a:t>与</a:t>
              </a:r>
              <a:r>
                <a:rPr lang="en-US" altLang="zh-CN" sz="1400" dirty="0">
                  <a:solidFill>
                    <a:srgbClr val="FF0000"/>
                  </a:solidFill>
                </a:rPr>
                <a:t>f</a:t>
              </a:r>
              <a:r>
                <a:rPr lang="zh-CN" altLang="en-US" sz="1400" dirty="0">
                  <a:solidFill>
                    <a:srgbClr val="FF0000"/>
                  </a:solidFill>
                </a:rPr>
                <a:t>的合力的反方向</a:t>
              </a:r>
            </a:p>
          </p:txBody>
        </p:sp>
      </p:grpSp>
    </p:spTree>
    <p:extLst>
      <p:ext uri="{BB962C8B-B14F-4D97-AF65-F5344CB8AC3E}">
        <p14:creationId xmlns:p14="http://schemas.microsoft.com/office/powerpoint/2010/main" val="1740082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A59EA1-99A6-A8B3-25D6-5F76F692CC4D}"/>
              </a:ext>
            </a:extLst>
          </p:cNvPr>
          <p:cNvSpPr>
            <a:spLocks noGrp="1"/>
          </p:cNvSpPr>
          <p:nvPr>
            <p:ph type="sldNum" sz="quarter" idx="12"/>
          </p:nvPr>
        </p:nvSpPr>
        <p:spPr/>
        <p:txBody>
          <a:bodyPr/>
          <a:lstStyle/>
          <a:p>
            <a:fld id="{2A0F8DBD-8DF3-48AE-BC97-D53FBB1B7C16}" type="slidenum">
              <a:rPr lang="en-US" smtClean="0"/>
              <a:pPr/>
              <a:t>41</a:t>
            </a:fld>
            <a:endParaRPr lang="en-US" dirty="0"/>
          </a:p>
        </p:txBody>
      </p:sp>
      <p:sp>
        <p:nvSpPr>
          <p:cNvPr id="4" name="文本框 3">
            <a:extLst>
              <a:ext uri="{FF2B5EF4-FFF2-40B4-BE49-F238E27FC236}">
                <a16:creationId xmlns:a16="http://schemas.microsoft.com/office/drawing/2014/main" id="{70124E4B-32D7-6407-51CD-291C9FD2AD57}"/>
              </a:ext>
            </a:extLst>
          </p:cNvPr>
          <p:cNvSpPr txBox="1"/>
          <p:nvPr/>
        </p:nvSpPr>
        <p:spPr>
          <a:xfrm>
            <a:off x="411481" y="71366"/>
            <a:ext cx="2331719" cy="769441"/>
          </a:xfrm>
          <a:prstGeom prst="rect">
            <a:avLst/>
          </a:prstGeom>
          <a:noFill/>
        </p:spPr>
        <p:txBody>
          <a:bodyPr wrap="square">
            <a:spAutoFit/>
          </a:bodyPr>
          <a:lstStyle/>
          <a:p>
            <a:r>
              <a:rPr lang="en-US" altLang="zh-CN" sz="4400" dirty="0"/>
              <a:t>J </a:t>
            </a:r>
            <a:r>
              <a:rPr lang="zh-CN" altLang="en-US" sz="4400" dirty="0"/>
              <a:t>的计算</a:t>
            </a:r>
          </a:p>
        </p:txBody>
      </p:sp>
      <p:pic>
        <p:nvPicPr>
          <p:cNvPr id="6" name="图片 5">
            <a:extLst>
              <a:ext uri="{FF2B5EF4-FFF2-40B4-BE49-F238E27FC236}">
                <a16:creationId xmlns:a16="http://schemas.microsoft.com/office/drawing/2014/main" id="{77B40C5A-7BFE-AD42-02B6-6B8C27CC3B6B}"/>
              </a:ext>
            </a:extLst>
          </p:cNvPr>
          <p:cNvPicPr>
            <a:picLocks noChangeAspect="1"/>
          </p:cNvPicPr>
          <p:nvPr/>
        </p:nvPicPr>
        <p:blipFill>
          <a:blip r:embed="rId3"/>
          <a:stretch>
            <a:fillRect/>
          </a:stretch>
        </p:blipFill>
        <p:spPr>
          <a:xfrm>
            <a:off x="411481" y="962021"/>
            <a:ext cx="6517843" cy="3304881"/>
          </a:xfrm>
          <a:prstGeom prst="rect">
            <a:avLst/>
          </a:prstGeom>
        </p:spPr>
      </p:pic>
      <p:grpSp>
        <p:nvGrpSpPr>
          <p:cNvPr id="11" name="组合 10">
            <a:extLst>
              <a:ext uri="{FF2B5EF4-FFF2-40B4-BE49-F238E27FC236}">
                <a16:creationId xmlns:a16="http://schemas.microsoft.com/office/drawing/2014/main" id="{AA48EE1F-3142-3CC1-5220-070E87D5E7BA}"/>
              </a:ext>
            </a:extLst>
          </p:cNvPr>
          <p:cNvGrpSpPr/>
          <p:nvPr/>
        </p:nvGrpSpPr>
        <p:grpSpPr>
          <a:xfrm>
            <a:off x="411481" y="4388116"/>
            <a:ext cx="2185950" cy="1287475"/>
            <a:chOff x="643737" y="4535424"/>
            <a:chExt cx="2185950" cy="1287475"/>
          </a:xfrm>
        </p:grpSpPr>
        <p:pic>
          <p:nvPicPr>
            <p:cNvPr id="5" name="图片 4">
              <a:extLst>
                <a:ext uri="{FF2B5EF4-FFF2-40B4-BE49-F238E27FC236}">
                  <a16:creationId xmlns:a16="http://schemas.microsoft.com/office/drawing/2014/main" id="{422E5712-E52A-88F4-E746-D23B0FE49D08}"/>
                </a:ext>
              </a:extLst>
            </p:cNvPr>
            <p:cNvPicPr>
              <a:picLocks noChangeAspect="1"/>
            </p:cNvPicPr>
            <p:nvPr/>
          </p:nvPicPr>
          <p:blipFill>
            <a:blip r:embed="rId4"/>
            <a:stretch>
              <a:fillRect/>
            </a:stretch>
          </p:blipFill>
          <p:spPr>
            <a:xfrm>
              <a:off x="2174976" y="4535424"/>
              <a:ext cx="654711" cy="599122"/>
            </a:xfrm>
            <a:prstGeom prst="rect">
              <a:avLst/>
            </a:prstGeom>
          </p:spPr>
        </p:pic>
        <p:pic>
          <p:nvPicPr>
            <p:cNvPr id="8" name="图片 7">
              <a:extLst>
                <a:ext uri="{FF2B5EF4-FFF2-40B4-BE49-F238E27FC236}">
                  <a16:creationId xmlns:a16="http://schemas.microsoft.com/office/drawing/2014/main" id="{F271BF74-81FA-D78A-8A16-145566DE73C3}"/>
                </a:ext>
              </a:extLst>
            </p:cNvPr>
            <p:cNvPicPr>
              <a:picLocks noChangeAspect="1"/>
            </p:cNvPicPr>
            <p:nvPr/>
          </p:nvPicPr>
          <p:blipFill>
            <a:blip r:embed="rId5"/>
            <a:stretch>
              <a:fillRect/>
            </a:stretch>
          </p:blipFill>
          <p:spPr>
            <a:xfrm>
              <a:off x="2218912" y="5242064"/>
              <a:ext cx="610775" cy="580835"/>
            </a:xfrm>
            <a:prstGeom prst="rect">
              <a:avLst/>
            </a:prstGeom>
          </p:spPr>
        </p:pic>
        <p:sp>
          <p:nvSpPr>
            <p:cNvPr id="9" name="文本框 8">
              <a:extLst>
                <a:ext uri="{FF2B5EF4-FFF2-40B4-BE49-F238E27FC236}">
                  <a16:creationId xmlns:a16="http://schemas.microsoft.com/office/drawing/2014/main" id="{C9B91747-338F-5C14-1063-B163ABA7B624}"/>
                </a:ext>
              </a:extLst>
            </p:cNvPr>
            <p:cNvSpPr txBox="1"/>
            <p:nvPr/>
          </p:nvSpPr>
          <p:spPr>
            <a:xfrm>
              <a:off x="643738" y="4650319"/>
              <a:ext cx="1411833" cy="369332"/>
            </a:xfrm>
            <a:prstGeom prst="rect">
              <a:avLst/>
            </a:prstGeom>
            <a:noFill/>
          </p:spPr>
          <p:txBody>
            <a:bodyPr wrap="square" rtlCol="0">
              <a:spAutoFit/>
            </a:bodyPr>
            <a:lstStyle/>
            <a:p>
              <a:r>
                <a:rPr lang="zh-CN" altLang="en-US" dirty="0"/>
                <a:t>均匀薄球壳</a:t>
              </a:r>
            </a:p>
          </p:txBody>
        </p:sp>
        <p:sp>
          <p:nvSpPr>
            <p:cNvPr id="10" name="文本框 9">
              <a:extLst>
                <a:ext uri="{FF2B5EF4-FFF2-40B4-BE49-F238E27FC236}">
                  <a16:creationId xmlns:a16="http://schemas.microsoft.com/office/drawing/2014/main" id="{4746D5B2-ADF0-9B94-D66B-9FDBD27A6E12}"/>
                </a:ext>
              </a:extLst>
            </p:cNvPr>
            <p:cNvSpPr txBox="1"/>
            <p:nvPr/>
          </p:nvSpPr>
          <p:spPr>
            <a:xfrm>
              <a:off x="643737" y="5347815"/>
              <a:ext cx="1411833" cy="369332"/>
            </a:xfrm>
            <a:prstGeom prst="rect">
              <a:avLst/>
            </a:prstGeom>
            <a:noFill/>
          </p:spPr>
          <p:txBody>
            <a:bodyPr wrap="square" rtlCol="0">
              <a:spAutoFit/>
            </a:bodyPr>
            <a:lstStyle/>
            <a:p>
              <a:r>
                <a:rPr lang="zh-CN" altLang="en-US" dirty="0"/>
                <a:t>均匀球体</a:t>
              </a:r>
            </a:p>
          </p:txBody>
        </p:sp>
      </p:grpSp>
    </p:spTree>
    <p:extLst>
      <p:ext uri="{BB962C8B-B14F-4D97-AF65-F5344CB8AC3E}">
        <p14:creationId xmlns:p14="http://schemas.microsoft.com/office/powerpoint/2010/main" val="421655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18970B-7320-AC7A-830D-0B612AC1ACE8}"/>
              </a:ext>
            </a:extLst>
          </p:cNvPr>
          <p:cNvSpPr>
            <a:spLocks noGrp="1"/>
          </p:cNvSpPr>
          <p:nvPr>
            <p:ph type="sldNum" sz="quarter" idx="12"/>
          </p:nvPr>
        </p:nvSpPr>
        <p:spPr/>
        <p:txBody>
          <a:bodyPr/>
          <a:lstStyle/>
          <a:p>
            <a:fld id="{2A0F8DBD-8DF3-48AE-BC97-D53FBB1B7C16}" type="slidenum">
              <a:rPr lang="en-US" smtClean="0"/>
              <a:pPr/>
              <a:t>42</a:t>
            </a:fld>
            <a:endParaRPr lang="en-US" dirty="0"/>
          </a:p>
        </p:txBody>
      </p:sp>
      <p:pic>
        <p:nvPicPr>
          <p:cNvPr id="4" name="图片 3">
            <a:extLst>
              <a:ext uri="{FF2B5EF4-FFF2-40B4-BE49-F238E27FC236}">
                <a16:creationId xmlns:a16="http://schemas.microsoft.com/office/drawing/2014/main" id="{DF98F16F-B4FD-7297-0CA4-16457905006F}"/>
              </a:ext>
            </a:extLst>
          </p:cNvPr>
          <p:cNvPicPr>
            <a:picLocks noChangeAspect="1"/>
          </p:cNvPicPr>
          <p:nvPr/>
        </p:nvPicPr>
        <p:blipFill>
          <a:blip r:embed="rId2"/>
          <a:stretch>
            <a:fillRect/>
          </a:stretch>
        </p:blipFill>
        <p:spPr>
          <a:xfrm>
            <a:off x="391173" y="1054832"/>
            <a:ext cx="6024258" cy="3165200"/>
          </a:xfrm>
          <a:prstGeom prst="rect">
            <a:avLst/>
          </a:prstGeom>
        </p:spPr>
      </p:pic>
      <p:sp>
        <p:nvSpPr>
          <p:cNvPr id="5" name="文本框 4">
            <a:extLst>
              <a:ext uri="{FF2B5EF4-FFF2-40B4-BE49-F238E27FC236}">
                <a16:creationId xmlns:a16="http://schemas.microsoft.com/office/drawing/2014/main" id="{C0A81383-BB36-EEF5-0028-4CD3278D539D}"/>
              </a:ext>
            </a:extLst>
          </p:cNvPr>
          <p:cNvSpPr txBox="1"/>
          <p:nvPr/>
        </p:nvSpPr>
        <p:spPr>
          <a:xfrm>
            <a:off x="483564" y="42012"/>
            <a:ext cx="5785562" cy="769441"/>
          </a:xfrm>
          <a:prstGeom prst="rect">
            <a:avLst/>
          </a:prstGeom>
          <a:noFill/>
        </p:spPr>
        <p:txBody>
          <a:bodyPr wrap="square">
            <a:spAutoFit/>
          </a:bodyPr>
          <a:lstStyle/>
          <a:p>
            <a:r>
              <a:rPr lang="zh-CN" altLang="en-US" sz="4400" dirty="0"/>
              <a:t>平行轴定理 证明</a:t>
            </a:r>
            <a:r>
              <a:rPr lang="en-US" altLang="zh-CN" sz="4400" dirty="0"/>
              <a:t>+</a:t>
            </a:r>
            <a:r>
              <a:rPr lang="zh-CN" altLang="en-US" sz="4400" dirty="0"/>
              <a:t>应用</a:t>
            </a:r>
          </a:p>
        </p:txBody>
      </p:sp>
      <p:sp>
        <p:nvSpPr>
          <p:cNvPr id="6" name="矩形 5">
            <a:extLst>
              <a:ext uri="{FF2B5EF4-FFF2-40B4-BE49-F238E27FC236}">
                <a16:creationId xmlns:a16="http://schemas.microsoft.com/office/drawing/2014/main" id="{71558C09-3BFA-372E-5656-DB875F3B8904}"/>
              </a:ext>
            </a:extLst>
          </p:cNvPr>
          <p:cNvSpPr/>
          <p:nvPr/>
        </p:nvSpPr>
        <p:spPr>
          <a:xfrm>
            <a:off x="3826610" y="1054833"/>
            <a:ext cx="408891" cy="2033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1EEC874-6611-0777-A1FE-B2BA76C7173C}"/>
              </a:ext>
            </a:extLst>
          </p:cNvPr>
          <p:cNvPicPr>
            <a:picLocks noChangeAspect="1"/>
          </p:cNvPicPr>
          <p:nvPr/>
        </p:nvPicPr>
        <p:blipFill>
          <a:blip r:embed="rId3"/>
          <a:stretch>
            <a:fillRect/>
          </a:stretch>
        </p:blipFill>
        <p:spPr>
          <a:xfrm>
            <a:off x="788747" y="4630356"/>
            <a:ext cx="2388119" cy="2091119"/>
          </a:xfrm>
          <a:prstGeom prst="rect">
            <a:avLst/>
          </a:prstGeom>
        </p:spPr>
      </p:pic>
      <p:cxnSp>
        <p:nvCxnSpPr>
          <p:cNvPr id="9" name="直接连接符 8">
            <a:extLst>
              <a:ext uri="{FF2B5EF4-FFF2-40B4-BE49-F238E27FC236}">
                <a16:creationId xmlns:a16="http://schemas.microsoft.com/office/drawing/2014/main" id="{858B387E-47B4-7285-77C7-AD1BFE0EBB2B}"/>
              </a:ext>
            </a:extLst>
          </p:cNvPr>
          <p:cNvCxnSpPr/>
          <p:nvPr/>
        </p:nvCxnSpPr>
        <p:spPr>
          <a:xfrm flipH="1">
            <a:off x="1499616" y="4901184"/>
            <a:ext cx="680314" cy="1207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5D9D4D11-98B8-5785-204C-B43EF9D1986E}"/>
              </a:ext>
            </a:extLst>
          </p:cNvPr>
          <p:cNvSpPr/>
          <p:nvPr/>
        </p:nvSpPr>
        <p:spPr>
          <a:xfrm>
            <a:off x="1415491" y="6031383"/>
            <a:ext cx="168250" cy="1536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C105A95-D602-D790-0B08-0565F16535DC}"/>
              </a:ext>
            </a:extLst>
          </p:cNvPr>
          <p:cNvSpPr/>
          <p:nvPr/>
        </p:nvSpPr>
        <p:spPr>
          <a:xfrm>
            <a:off x="2095805" y="4901184"/>
            <a:ext cx="168250" cy="1536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C9D8DBF-AC68-DD86-95B5-2EC41D4D1EB9}"/>
              </a:ext>
            </a:extLst>
          </p:cNvPr>
          <p:cNvSpPr txBox="1"/>
          <p:nvPr/>
        </p:nvSpPr>
        <p:spPr>
          <a:xfrm>
            <a:off x="7865669" y="1054832"/>
            <a:ext cx="3728923" cy="646331"/>
          </a:xfrm>
          <a:prstGeom prst="rect">
            <a:avLst/>
          </a:prstGeom>
          <a:noFill/>
        </p:spPr>
        <p:txBody>
          <a:bodyPr wrap="square">
            <a:spAutoFit/>
          </a:bodyPr>
          <a:lstStyle/>
          <a:p>
            <a:r>
              <a:rPr lang="zh-CN" altLang="en-US" dirty="0"/>
              <a:t>盘心处有一光滑转轴，圆盘可绕其无摩擦旋转，长为</a:t>
            </a:r>
            <a:r>
              <a:rPr lang="en-US" altLang="zh-CN" dirty="0"/>
              <a:t>l</a:t>
            </a:r>
            <a:r>
              <a:rPr lang="zh-CN" altLang="en-US" dirty="0"/>
              <a:t>细杆与转轴相连</a:t>
            </a:r>
          </a:p>
        </p:txBody>
      </p:sp>
      <p:pic>
        <p:nvPicPr>
          <p:cNvPr id="15" name="图片 14">
            <a:extLst>
              <a:ext uri="{FF2B5EF4-FFF2-40B4-BE49-F238E27FC236}">
                <a16:creationId xmlns:a16="http://schemas.microsoft.com/office/drawing/2014/main" id="{6E9F7097-13F0-2CAF-BC07-8DF768576876}"/>
              </a:ext>
            </a:extLst>
          </p:cNvPr>
          <p:cNvPicPr>
            <a:picLocks noChangeAspect="1"/>
          </p:cNvPicPr>
          <p:nvPr/>
        </p:nvPicPr>
        <p:blipFill>
          <a:blip r:embed="rId4"/>
          <a:stretch>
            <a:fillRect/>
          </a:stretch>
        </p:blipFill>
        <p:spPr>
          <a:xfrm>
            <a:off x="8614544" y="1766999"/>
            <a:ext cx="2231172" cy="1740865"/>
          </a:xfrm>
          <a:prstGeom prst="rect">
            <a:avLst/>
          </a:prstGeom>
        </p:spPr>
      </p:pic>
      <p:sp>
        <p:nvSpPr>
          <p:cNvPr id="16" name="文本框 15">
            <a:extLst>
              <a:ext uri="{FF2B5EF4-FFF2-40B4-BE49-F238E27FC236}">
                <a16:creationId xmlns:a16="http://schemas.microsoft.com/office/drawing/2014/main" id="{2283CE6C-EAEA-7DE1-4DFC-07BA9E8C9071}"/>
              </a:ext>
            </a:extLst>
          </p:cNvPr>
          <p:cNvSpPr txBox="1"/>
          <p:nvPr/>
        </p:nvSpPr>
        <p:spPr>
          <a:xfrm>
            <a:off x="9721654" y="2452765"/>
            <a:ext cx="1797710" cy="369332"/>
          </a:xfrm>
          <a:prstGeom prst="rect">
            <a:avLst/>
          </a:prstGeom>
          <a:noFill/>
        </p:spPr>
        <p:txBody>
          <a:bodyPr wrap="square">
            <a:spAutoFit/>
          </a:bodyPr>
          <a:lstStyle/>
          <a:p>
            <a:r>
              <a:rPr lang="zh-CN" altLang="en-US" dirty="0">
                <a:solidFill>
                  <a:srgbClr val="FF0000"/>
                </a:solidFill>
              </a:rPr>
              <a:t>此时不再是刚体</a:t>
            </a:r>
          </a:p>
        </p:txBody>
      </p:sp>
      <p:pic>
        <p:nvPicPr>
          <p:cNvPr id="19" name="图片 18">
            <a:extLst>
              <a:ext uri="{FF2B5EF4-FFF2-40B4-BE49-F238E27FC236}">
                <a16:creationId xmlns:a16="http://schemas.microsoft.com/office/drawing/2014/main" id="{E4CECD96-F60A-63DC-E0EA-E9A6973461D7}"/>
              </a:ext>
            </a:extLst>
          </p:cNvPr>
          <p:cNvPicPr>
            <a:picLocks noChangeAspect="1"/>
          </p:cNvPicPr>
          <p:nvPr/>
        </p:nvPicPr>
        <p:blipFill>
          <a:blip r:embed="rId5"/>
          <a:stretch>
            <a:fillRect/>
          </a:stretch>
        </p:blipFill>
        <p:spPr>
          <a:xfrm>
            <a:off x="8614544" y="3667854"/>
            <a:ext cx="2301027" cy="721805"/>
          </a:xfrm>
          <a:prstGeom prst="rect">
            <a:avLst/>
          </a:prstGeom>
        </p:spPr>
      </p:pic>
      <p:sp>
        <p:nvSpPr>
          <p:cNvPr id="20" name="文本框 19">
            <a:extLst>
              <a:ext uri="{FF2B5EF4-FFF2-40B4-BE49-F238E27FC236}">
                <a16:creationId xmlns:a16="http://schemas.microsoft.com/office/drawing/2014/main" id="{A4AC0E16-873A-505A-5FC9-4D2F09397B14}"/>
              </a:ext>
            </a:extLst>
          </p:cNvPr>
          <p:cNvSpPr txBox="1"/>
          <p:nvPr/>
        </p:nvSpPr>
        <p:spPr>
          <a:xfrm>
            <a:off x="8513485" y="4352783"/>
            <a:ext cx="3335978" cy="369332"/>
          </a:xfrm>
          <a:prstGeom prst="rect">
            <a:avLst/>
          </a:prstGeom>
          <a:noFill/>
        </p:spPr>
        <p:txBody>
          <a:bodyPr wrap="square">
            <a:spAutoFit/>
          </a:bodyPr>
          <a:lstStyle/>
          <a:p>
            <a:r>
              <a:rPr lang="zh-CN" altLang="en-US" dirty="0">
                <a:solidFill>
                  <a:srgbClr val="FF0000"/>
                </a:solidFill>
              </a:rPr>
              <a:t>可视为质量集中在质心的质点</a:t>
            </a:r>
          </a:p>
        </p:txBody>
      </p:sp>
    </p:spTree>
    <p:extLst>
      <p:ext uri="{BB962C8B-B14F-4D97-AF65-F5344CB8AC3E}">
        <p14:creationId xmlns:p14="http://schemas.microsoft.com/office/powerpoint/2010/main" val="1075611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062E47-94A7-E9DC-A179-8156210CA97F}"/>
              </a:ext>
            </a:extLst>
          </p:cNvPr>
          <p:cNvSpPr>
            <a:spLocks noGrp="1"/>
          </p:cNvSpPr>
          <p:nvPr>
            <p:ph type="sldNum" sz="quarter" idx="12"/>
          </p:nvPr>
        </p:nvSpPr>
        <p:spPr/>
        <p:txBody>
          <a:bodyPr/>
          <a:lstStyle/>
          <a:p>
            <a:fld id="{2A0F8DBD-8DF3-48AE-BC97-D53FBB1B7C16}" type="slidenum">
              <a:rPr lang="en-US" smtClean="0"/>
              <a:pPr/>
              <a:t>43</a:t>
            </a:fld>
            <a:endParaRPr lang="en-US" dirty="0"/>
          </a:p>
        </p:txBody>
      </p:sp>
      <p:sp>
        <p:nvSpPr>
          <p:cNvPr id="3" name="文本框 2">
            <a:extLst>
              <a:ext uri="{FF2B5EF4-FFF2-40B4-BE49-F238E27FC236}">
                <a16:creationId xmlns:a16="http://schemas.microsoft.com/office/drawing/2014/main" id="{68890C77-37EE-25EB-CF4C-14B8736ECA5A}"/>
              </a:ext>
            </a:extLst>
          </p:cNvPr>
          <p:cNvSpPr txBox="1"/>
          <p:nvPr/>
        </p:nvSpPr>
        <p:spPr>
          <a:xfrm>
            <a:off x="483564" y="42012"/>
            <a:ext cx="5785562" cy="769441"/>
          </a:xfrm>
          <a:prstGeom prst="rect">
            <a:avLst/>
          </a:prstGeom>
          <a:noFill/>
        </p:spPr>
        <p:txBody>
          <a:bodyPr wrap="square">
            <a:spAutoFit/>
          </a:bodyPr>
          <a:lstStyle/>
          <a:p>
            <a:r>
              <a:rPr lang="zh-CN" altLang="en-US" sz="4400" dirty="0"/>
              <a:t>垂直轴定理 证明</a:t>
            </a:r>
            <a:r>
              <a:rPr lang="en-US" altLang="zh-CN" sz="4400" dirty="0"/>
              <a:t>+</a:t>
            </a:r>
            <a:r>
              <a:rPr lang="zh-CN" altLang="en-US" sz="4400" dirty="0"/>
              <a:t>应用</a:t>
            </a:r>
          </a:p>
        </p:txBody>
      </p:sp>
      <p:pic>
        <p:nvPicPr>
          <p:cNvPr id="5" name="图片 4">
            <a:extLst>
              <a:ext uri="{FF2B5EF4-FFF2-40B4-BE49-F238E27FC236}">
                <a16:creationId xmlns:a16="http://schemas.microsoft.com/office/drawing/2014/main" id="{DD3374F8-ED8B-4D16-220C-C357BB47AF3A}"/>
              </a:ext>
            </a:extLst>
          </p:cNvPr>
          <p:cNvPicPr>
            <a:picLocks noChangeAspect="1"/>
          </p:cNvPicPr>
          <p:nvPr/>
        </p:nvPicPr>
        <p:blipFill>
          <a:blip r:embed="rId2"/>
          <a:stretch>
            <a:fillRect/>
          </a:stretch>
        </p:blipFill>
        <p:spPr>
          <a:xfrm>
            <a:off x="483564" y="1097280"/>
            <a:ext cx="5025153" cy="2398547"/>
          </a:xfrm>
          <a:prstGeom prst="rect">
            <a:avLst/>
          </a:prstGeom>
        </p:spPr>
      </p:pic>
      <p:pic>
        <p:nvPicPr>
          <p:cNvPr id="7" name="图片 6">
            <a:extLst>
              <a:ext uri="{FF2B5EF4-FFF2-40B4-BE49-F238E27FC236}">
                <a16:creationId xmlns:a16="http://schemas.microsoft.com/office/drawing/2014/main" id="{E8A457E7-50FF-1099-FFE5-9C1B7EB22546}"/>
              </a:ext>
            </a:extLst>
          </p:cNvPr>
          <p:cNvPicPr>
            <a:picLocks noChangeAspect="1"/>
          </p:cNvPicPr>
          <p:nvPr/>
        </p:nvPicPr>
        <p:blipFill>
          <a:blip r:embed="rId3"/>
          <a:stretch>
            <a:fillRect/>
          </a:stretch>
        </p:blipFill>
        <p:spPr>
          <a:xfrm>
            <a:off x="483564" y="3781654"/>
            <a:ext cx="5025153" cy="2237453"/>
          </a:xfrm>
          <a:prstGeom prst="rect">
            <a:avLst/>
          </a:prstGeom>
        </p:spPr>
      </p:pic>
    </p:spTree>
    <p:extLst>
      <p:ext uri="{BB962C8B-B14F-4D97-AF65-F5344CB8AC3E}">
        <p14:creationId xmlns:p14="http://schemas.microsoft.com/office/powerpoint/2010/main" val="3527495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2BC43F-6A7A-0461-2BB3-486D1386AF02}"/>
              </a:ext>
            </a:extLst>
          </p:cNvPr>
          <p:cNvSpPr>
            <a:spLocks noGrp="1"/>
          </p:cNvSpPr>
          <p:nvPr>
            <p:ph type="sldNum" sz="quarter" idx="12"/>
          </p:nvPr>
        </p:nvSpPr>
        <p:spPr/>
        <p:txBody>
          <a:bodyPr/>
          <a:lstStyle/>
          <a:p>
            <a:fld id="{2A0F8DBD-8DF3-48AE-BC97-D53FBB1B7C16}" type="slidenum">
              <a:rPr lang="en-US" smtClean="0"/>
              <a:pPr/>
              <a:t>44</a:t>
            </a:fld>
            <a:endParaRPr lang="en-US" dirty="0"/>
          </a:p>
        </p:txBody>
      </p:sp>
      <p:sp>
        <p:nvSpPr>
          <p:cNvPr id="6" name="文本框 5">
            <a:extLst>
              <a:ext uri="{FF2B5EF4-FFF2-40B4-BE49-F238E27FC236}">
                <a16:creationId xmlns:a16="http://schemas.microsoft.com/office/drawing/2014/main" id="{903F6387-554B-D2ED-E08A-D1FF22652F4A}"/>
              </a:ext>
            </a:extLst>
          </p:cNvPr>
          <p:cNvSpPr txBox="1"/>
          <p:nvPr/>
        </p:nvSpPr>
        <p:spPr>
          <a:xfrm>
            <a:off x="389535" y="71365"/>
            <a:ext cx="6119164" cy="769441"/>
          </a:xfrm>
          <a:prstGeom prst="rect">
            <a:avLst/>
          </a:prstGeom>
          <a:noFill/>
        </p:spPr>
        <p:txBody>
          <a:bodyPr wrap="square">
            <a:spAutoFit/>
          </a:bodyPr>
          <a:lstStyle/>
          <a:p>
            <a:r>
              <a:rPr lang="zh-CN" altLang="en-US" sz="4400" dirty="0"/>
              <a:t>定轴转动的角动量守恒</a:t>
            </a:r>
          </a:p>
        </p:txBody>
      </p:sp>
      <p:grpSp>
        <p:nvGrpSpPr>
          <p:cNvPr id="11" name="组合 10">
            <a:extLst>
              <a:ext uri="{FF2B5EF4-FFF2-40B4-BE49-F238E27FC236}">
                <a16:creationId xmlns:a16="http://schemas.microsoft.com/office/drawing/2014/main" id="{3F1ED7AA-558E-8A03-B414-9AE1AF9D1523}"/>
              </a:ext>
            </a:extLst>
          </p:cNvPr>
          <p:cNvGrpSpPr/>
          <p:nvPr/>
        </p:nvGrpSpPr>
        <p:grpSpPr>
          <a:xfrm>
            <a:off x="389535" y="1045398"/>
            <a:ext cx="4186848" cy="4897316"/>
            <a:chOff x="267766" y="1060028"/>
            <a:chExt cx="4186848" cy="4897316"/>
          </a:xfrm>
        </p:grpSpPr>
        <p:pic>
          <p:nvPicPr>
            <p:cNvPr id="4" name="图片 3">
              <a:extLst>
                <a:ext uri="{FF2B5EF4-FFF2-40B4-BE49-F238E27FC236}">
                  <a16:creationId xmlns:a16="http://schemas.microsoft.com/office/drawing/2014/main" id="{F1AFB4A8-3ACA-FDD5-5DE7-3681F4094EA8}"/>
                </a:ext>
              </a:extLst>
            </p:cNvPr>
            <p:cNvPicPr>
              <a:picLocks noChangeAspect="1"/>
            </p:cNvPicPr>
            <p:nvPr/>
          </p:nvPicPr>
          <p:blipFill>
            <a:blip r:embed="rId2"/>
            <a:stretch>
              <a:fillRect/>
            </a:stretch>
          </p:blipFill>
          <p:spPr>
            <a:xfrm>
              <a:off x="389535" y="1429360"/>
              <a:ext cx="1783184" cy="1999640"/>
            </a:xfrm>
            <a:prstGeom prst="rect">
              <a:avLst/>
            </a:prstGeom>
          </p:spPr>
        </p:pic>
        <p:sp>
          <p:nvSpPr>
            <p:cNvPr id="5" name="文本框 4">
              <a:extLst>
                <a:ext uri="{FF2B5EF4-FFF2-40B4-BE49-F238E27FC236}">
                  <a16:creationId xmlns:a16="http://schemas.microsoft.com/office/drawing/2014/main" id="{B736D9F3-69DB-F194-2882-F01F3F67EC52}"/>
                </a:ext>
              </a:extLst>
            </p:cNvPr>
            <p:cNvSpPr txBox="1"/>
            <p:nvPr/>
          </p:nvSpPr>
          <p:spPr>
            <a:xfrm>
              <a:off x="389534" y="1060028"/>
              <a:ext cx="3867911" cy="369332"/>
            </a:xfrm>
            <a:prstGeom prst="rect">
              <a:avLst/>
            </a:prstGeom>
            <a:noFill/>
          </p:spPr>
          <p:txBody>
            <a:bodyPr wrap="square" rtlCol="0">
              <a:spAutoFit/>
            </a:bodyPr>
            <a:lstStyle/>
            <a:p>
              <a:r>
                <a:rPr lang="zh-CN" altLang="en-US" dirty="0"/>
                <a:t>打击中心例题：（只有力</a:t>
              </a:r>
              <a:r>
                <a:rPr lang="en-US" altLang="zh-CN" dirty="0"/>
                <a:t>F</a:t>
              </a:r>
              <a:r>
                <a:rPr lang="zh-CN" altLang="en-US" dirty="0"/>
                <a:t>有力矩）</a:t>
              </a:r>
            </a:p>
          </p:txBody>
        </p:sp>
        <p:pic>
          <p:nvPicPr>
            <p:cNvPr id="8" name="图片 7">
              <a:extLst>
                <a:ext uri="{FF2B5EF4-FFF2-40B4-BE49-F238E27FC236}">
                  <a16:creationId xmlns:a16="http://schemas.microsoft.com/office/drawing/2014/main" id="{2C1C8481-72D9-8E47-1C20-8C51AA392FBF}"/>
                </a:ext>
              </a:extLst>
            </p:cNvPr>
            <p:cNvPicPr>
              <a:picLocks noChangeAspect="1"/>
            </p:cNvPicPr>
            <p:nvPr/>
          </p:nvPicPr>
          <p:blipFill>
            <a:blip r:embed="rId3"/>
            <a:stretch>
              <a:fillRect/>
            </a:stretch>
          </p:blipFill>
          <p:spPr>
            <a:xfrm>
              <a:off x="389534" y="3497573"/>
              <a:ext cx="3943312" cy="469093"/>
            </a:xfrm>
            <a:prstGeom prst="rect">
              <a:avLst/>
            </a:prstGeom>
          </p:spPr>
        </p:pic>
        <p:pic>
          <p:nvPicPr>
            <p:cNvPr id="10" name="图片 9">
              <a:extLst>
                <a:ext uri="{FF2B5EF4-FFF2-40B4-BE49-F238E27FC236}">
                  <a16:creationId xmlns:a16="http://schemas.microsoft.com/office/drawing/2014/main" id="{E9840611-824B-63F7-29B5-590705243991}"/>
                </a:ext>
              </a:extLst>
            </p:cNvPr>
            <p:cNvPicPr>
              <a:picLocks noChangeAspect="1"/>
            </p:cNvPicPr>
            <p:nvPr/>
          </p:nvPicPr>
          <p:blipFill>
            <a:blip r:embed="rId4"/>
            <a:stretch>
              <a:fillRect/>
            </a:stretch>
          </p:blipFill>
          <p:spPr>
            <a:xfrm>
              <a:off x="267766" y="4086127"/>
              <a:ext cx="4186848" cy="1871217"/>
            </a:xfrm>
            <a:prstGeom prst="rect">
              <a:avLst/>
            </a:prstGeom>
          </p:spPr>
        </p:pic>
      </p:grpSp>
      <p:pic>
        <p:nvPicPr>
          <p:cNvPr id="15" name="图片 14">
            <a:extLst>
              <a:ext uri="{FF2B5EF4-FFF2-40B4-BE49-F238E27FC236}">
                <a16:creationId xmlns:a16="http://schemas.microsoft.com/office/drawing/2014/main" id="{CA3842A2-D1FE-622F-90ED-74972DB3965E}"/>
              </a:ext>
            </a:extLst>
          </p:cNvPr>
          <p:cNvPicPr>
            <a:picLocks noChangeAspect="1"/>
          </p:cNvPicPr>
          <p:nvPr/>
        </p:nvPicPr>
        <p:blipFill>
          <a:blip r:embed="rId5"/>
          <a:stretch>
            <a:fillRect/>
          </a:stretch>
        </p:blipFill>
        <p:spPr>
          <a:xfrm>
            <a:off x="8665960" y="6612391"/>
            <a:ext cx="1136638" cy="485205"/>
          </a:xfrm>
          <a:prstGeom prst="rect">
            <a:avLst/>
          </a:prstGeom>
        </p:spPr>
      </p:pic>
      <p:sp>
        <p:nvSpPr>
          <p:cNvPr id="18" name="文本框 17">
            <a:extLst>
              <a:ext uri="{FF2B5EF4-FFF2-40B4-BE49-F238E27FC236}">
                <a16:creationId xmlns:a16="http://schemas.microsoft.com/office/drawing/2014/main" id="{A6FBF90E-F981-A8C9-6303-EA44ABF052FA}"/>
              </a:ext>
            </a:extLst>
          </p:cNvPr>
          <p:cNvSpPr txBox="1"/>
          <p:nvPr/>
        </p:nvSpPr>
        <p:spPr>
          <a:xfrm>
            <a:off x="5398617" y="4534127"/>
            <a:ext cx="5940173" cy="923330"/>
          </a:xfrm>
          <a:prstGeom prst="rect">
            <a:avLst/>
          </a:prstGeom>
          <a:noFill/>
        </p:spPr>
        <p:txBody>
          <a:bodyPr wrap="square">
            <a:spAutoFit/>
          </a:bodyPr>
          <a:lstStyle/>
          <a:p>
            <a:r>
              <a:rPr lang="zh-CN" altLang="en-US" dirty="0"/>
              <a:t>定轴转动角动量守恒定律：</a:t>
            </a:r>
            <a:endParaRPr lang="en-US" altLang="zh-CN" dirty="0"/>
          </a:p>
          <a:p>
            <a:pPr lvl="1"/>
            <a:r>
              <a:rPr lang="zh-CN" altLang="en-US" dirty="0"/>
              <a:t>刚体在定轴转动中，当对转轴的合外力矩为零时，刚体对转轴的角动量保持不变。</a:t>
            </a:r>
          </a:p>
        </p:txBody>
      </p:sp>
      <p:pic>
        <p:nvPicPr>
          <p:cNvPr id="20" name="图片 19">
            <a:extLst>
              <a:ext uri="{FF2B5EF4-FFF2-40B4-BE49-F238E27FC236}">
                <a16:creationId xmlns:a16="http://schemas.microsoft.com/office/drawing/2014/main" id="{B795248F-FF39-6A82-3B1F-8D0A7691F935}"/>
              </a:ext>
            </a:extLst>
          </p:cNvPr>
          <p:cNvPicPr>
            <a:picLocks noChangeAspect="1"/>
          </p:cNvPicPr>
          <p:nvPr/>
        </p:nvPicPr>
        <p:blipFill>
          <a:blip r:embed="rId6"/>
          <a:stretch>
            <a:fillRect/>
          </a:stretch>
        </p:blipFill>
        <p:spPr>
          <a:xfrm>
            <a:off x="5398617" y="1053722"/>
            <a:ext cx="5987006" cy="2963090"/>
          </a:xfrm>
          <a:prstGeom prst="rect">
            <a:avLst/>
          </a:prstGeom>
        </p:spPr>
      </p:pic>
    </p:spTree>
    <p:extLst>
      <p:ext uri="{BB962C8B-B14F-4D97-AF65-F5344CB8AC3E}">
        <p14:creationId xmlns:p14="http://schemas.microsoft.com/office/powerpoint/2010/main" val="1513454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35E180-9381-F286-0E78-E7B52DFDB5DF}"/>
              </a:ext>
            </a:extLst>
          </p:cNvPr>
          <p:cNvSpPr>
            <a:spLocks noGrp="1"/>
          </p:cNvSpPr>
          <p:nvPr>
            <p:ph type="sldNum" sz="quarter" idx="12"/>
          </p:nvPr>
        </p:nvSpPr>
        <p:spPr/>
        <p:txBody>
          <a:bodyPr/>
          <a:lstStyle/>
          <a:p>
            <a:fld id="{2A0F8DBD-8DF3-48AE-BC97-D53FBB1B7C16}" type="slidenum">
              <a:rPr lang="en-US" smtClean="0"/>
              <a:pPr/>
              <a:t>45</a:t>
            </a:fld>
            <a:endParaRPr lang="en-US" dirty="0"/>
          </a:p>
        </p:txBody>
      </p:sp>
      <p:pic>
        <p:nvPicPr>
          <p:cNvPr id="4" name="图片 3">
            <a:extLst>
              <a:ext uri="{FF2B5EF4-FFF2-40B4-BE49-F238E27FC236}">
                <a16:creationId xmlns:a16="http://schemas.microsoft.com/office/drawing/2014/main" id="{AE12C123-FB24-1353-C3FB-E1F7CF271EE8}"/>
              </a:ext>
            </a:extLst>
          </p:cNvPr>
          <p:cNvPicPr>
            <a:picLocks noChangeAspect="1"/>
          </p:cNvPicPr>
          <p:nvPr/>
        </p:nvPicPr>
        <p:blipFill>
          <a:blip r:embed="rId2"/>
          <a:stretch>
            <a:fillRect/>
          </a:stretch>
        </p:blipFill>
        <p:spPr>
          <a:xfrm>
            <a:off x="424281" y="994868"/>
            <a:ext cx="5590943" cy="2368636"/>
          </a:xfrm>
          <a:prstGeom prst="rect">
            <a:avLst/>
          </a:prstGeom>
        </p:spPr>
      </p:pic>
      <p:pic>
        <p:nvPicPr>
          <p:cNvPr id="6" name="图片 5">
            <a:extLst>
              <a:ext uri="{FF2B5EF4-FFF2-40B4-BE49-F238E27FC236}">
                <a16:creationId xmlns:a16="http://schemas.microsoft.com/office/drawing/2014/main" id="{240697A4-47BE-50DE-1603-E95669649B98}"/>
              </a:ext>
            </a:extLst>
          </p:cNvPr>
          <p:cNvPicPr>
            <a:picLocks noChangeAspect="1"/>
          </p:cNvPicPr>
          <p:nvPr/>
        </p:nvPicPr>
        <p:blipFill>
          <a:blip r:embed="rId3"/>
          <a:stretch>
            <a:fillRect/>
          </a:stretch>
        </p:blipFill>
        <p:spPr>
          <a:xfrm>
            <a:off x="595313" y="3770029"/>
            <a:ext cx="4876458" cy="2664108"/>
          </a:xfrm>
          <a:prstGeom prst="rect">
            <a:avLst/>
          </a:prstGeom>
        </p:spPr>
      </p:pic>
      <p:sp>
        <p:nvSpPr>
          <p:cNvPr id="7" name="文本框 6">
            <a:extLst>
              <a:ext uri="{FF2B5EF4-FFF2-40B4-BE49-F238E27FC236}">
                <a16:creationId xmlns:a16="http://schemas.microsoft.com/office/drawing/2014/main" id="{5EFF4925-0866-BD05-FFED-17A479F32D0F}"/>
              </a:ext>
            </a:extLst>
          </p:cNvPr>
          <p:cNvSpPr txBox="1"/>
          <p:nvPr/>
        </p:nvSpPr>
        <p:spPr>
          <a:xfrm>
            <a:off x="595313" y="3367469"/>
            <a:ext cx="4254665" cy="369332"/>
          </a:xfrm>
          <a:prstGeom prst="rect">
            <a:avLst/>
          </a:prstGeom>
          <a:noFill/>
        </p:spPr>
        <p:txBody>
          <a:bodyPr wrap="square" rtlCol="0">
            <a:spAutoFit/>
          </a:bodyPr>
          <a:lstStyle/>
          <a:p>
            <a:r>
              <a:rPr lang="zh-CN" altLang="en-US" dirty="0"/>
              <a:t>判断角动量是否守恒</a:t>
            </a:r>
          </a:p>
        </p:txBody>
      </p:sp>
      <p:sp>
        <p:nvSpPr>
          <p:cNvPr id="9" name="文本框 8">
            <a:extLst>
              <a:ext uri="{FF2B5EF4-FFF2-40B4-BE49-F238E27FC236}">
                <a16:creationId xmlns:a16="http://schemas.microsoft.com/office/drawing/2014/main" id="{0B552420-4B01-E5FE-D424-89AD7B6A8A41}"/>
              </a:ext>
            </a:extLst>
          </p:cNvPr>
          <p:cNvSpPr txBox="1"/>
          <p:nvPr/>
        </p:nvSpPr>
        <p:spPr>
          <a:xfrm>
            <a:off x="768096" y="4917417"/>
            <a:ext cx="665683" cy="369332"/>
          </a:xfrm>
          <a:prstGeom prst="rect">
            <a:avLst/>
          </a:prstGeom>
          <a:noFill/>
        </p:spPr>
        <p:txBody>
          <a:bodyPr wrap="square" rtlCol="0">
            <a:spAutoFit/>
          </a:bodyPr>
          <a:lstStyle/>
          <a:p>
            <a:r>
              <a:rPr lang="zh-CN" altLang="en-US" dirty="0"/>
              <a:t>守恒</a:t>
            </a:r>
          </a:p>
        </p:txBody>
      </p:sp>
      <p:sp>
        <p:nvSpPr>
          <p:cNvPr id="10" name="文本框 9">
            <a:extLst>
              <a:ext uri="{FF2B5EF4-FFF2-40B4-BE49-F238E27FC236}">
                <a16:creationId xmlns:a16="http://schemas.microsoft.com/office/drawing/2014/main" id="{66B5DCF4-4598-87BF-F34B-2DA1A8988794}"/>
              </a:ext>
            </a:extLst>
          </p:cNvPr>
          <p:cNvSpPr txBox="1"/>
          <p:nvPr/>
        </p:nvSpPr>
        <p:spPr>
          <a:xfrm>
            <a:off x="1606562" y="4958973"/>
            <a:ext cx="959510" cy="369332"/>
          </a:xfrm>
          <a:prstGeom prst="rect">
            <a:avLst/>
          </a:prstGeom>
          <a:noFill/>
        </p:spPr>
        <p:txBody>
          <a:bodyPr wrap="square" rtlCol="0">
            <a:spAutoFit/>
          </a:bodyPr>
          <a:lstStyle/>
          <a:p>
            <a:r>
              <a:rPr lang="zh-CN" altLang="en-US" dirty="0"/>
              <a:t>如上图</a:t>
            </a:r>
          </a:p>
        </p:txBody>
      </p:sp>
      <p:sp>
        <p:nvSpPr>
          <p:cNvPr id="11" name="文本框 10">
            <a:extLst>
              <a:ext uri="{FF2B5EF4-FFF2-40B4-BE49-F238E27FC236}">
                <a16:creationId xmlns:a16="http://schemas.microsoft.com/office/drawing/2014/main" id="{5A2DECF3-DF2C-0F56-54F3-A2DC8AB5FC65}"/>
              </a:ext>
            </a:extLst>
          </p:cNvPr>
          <p:cNvSpPr txBox="1"/>
          <p:nvPr/>
        </p:nvSpPr>
        <p:spPr>
          <a:xfrm>
            <a:off x="2348644" y="5107642"/>
            <a:ext cx="2097370" cy="369332"/>
          </a:xfrm>
          <a:prstGeom prst="rect">
            <a:avLst/>
          </a:prstGeom>
          <a:noFill/>
        </p:spPr>
        <p:txBody>
          <a:bodyPr wrap="square" rtlCol="0">
            <a:spAutoFit/>
          </a:bodyPr>
          <a:lstStyle/>
          <a:p>
            <a:r>
              <a:rPr lang="zh-CN" altLang="en-US" dirty="0"/>
              <a:t>支反力是否过</a:t>
            </a:r>
            <a:r>
              <a:rPr lang="en-US" altLang="zh-CN" dirty="0"/>
              <a:t>O/O’</a:t>
            </a:r>
            <a:endParaRPr lang="zh-CN" altLang="en-US" dirty="0"/>
          </a:p>
        </p:txBody>
      </p:sp>
      <p:sp>
        <p:nvSpPr>
          <p:cNvPr id="13" name="文本框 12">
            <a:extLst>
              <a:ext uri="{FF2B5EF4-FFF2-40B4-BE49-F238E27FC236}">
                <a16:creationId xmlns:a16="http://schemas.microsoft.com/office/drawing/2014/main" id="{F2E03E08-2B8D-B46F-4F4B-BC6E445B15C4}"/>
              </a:ext>
            </a:extLst>
          </p:cNvPr>
          <p:cNvSpPr txBox="1"/>
          <p:nvPr/>
        </p:nvSpPr>
        <p:spPr>
          <a:xfrm>
            <a:off x="4517136" y="4917417"/>
            <a:ext cx="665683" cy="369332"/>
          </a:xfrm>
          <a:prstGeom prst="rect">
            <a:avLst/>
          </a:prstGeom>
          <a:noFill/>
        </p:spPr>
        <p:txBody>
          <a:bodyPr wrap="square" rtlCol="0">
            <a:spAutoFit/>
          </a:bodyPr>
          <a:lstStyle/>
          <a:p>
            <a:r>
              <a:rPr lang="zh-CN" altLang="en-US" dirty="0"/>
              <a:t>守恒</a:t>
            </a:r>
          </a:p>
        </p:txBody>
      </p:sp>
      <p:sp>
        <p:nvSpPr>
          <p:cNvPr id="14" name="文本框 13">
            <a:extLst>
              <a:ext uri="{FF2B5EF4-FFF2-40B4-BE49-F238E27FC236}">
                <a16:creationId xmlns:a16="http://schemas.microsoft.com/office/drawing/2014/main" id="{5005E7E6-44B5-CD40-842D-2AC25E5A9DFB}"/>
              </a:ext>
            </a:extLst>
          </p:cNvPr>
          <p:cNvSpPr txBox="1"/>
          <p:nvPr/>
        </p:nvSpPr>
        <p:spPr>
          <a:xfrm>
            <a:off x="795932" y="6380845"/>
            <a:ext cx="4386887" cy="369332"/>
          </a:xfrm>
          <a:prstGeom prst="rect">
            <a:avLst/>
          </a:prstGeom>
          <a:noFill/>
        </p:spPr>
        <p:txBody>
          <a:bodyPr wrap="square" rtlCol="0">
            <a:spAutoFit/>
          </a:bodyPr>
          <a:lstStyle/>
          <a:p>
            <a:r>
              <a:rPr lang="zh-CN" altLang="en-US" dirty="0"/>
              <a:t>不守恒 支反力一般不通过另一个圆的圆心</a:t>
            </a:r>
          </a:p>
        </p:txBody>
      </p:sp>
      <p:pic>
        <p:nvPicPr>
          <p:cNvPr id="15" name="图片 14">
            <a:extLst>
              <a:ext uri="{FF2B5EF4-FFF2-40B4-BE49-F238E27FC236}">
                <a16:creationId xmlns:a16="http://schemas.microsoft.com/office/drawing/2014/main" id="{6A720F1D-588C-D301-E7C8-ABACAECA5C13}"/>
              </a:ext>
            </a:extLst>
          </p:cNvPr>
          <p:cNvPicPr>
            <a:picLocks noChangeAspect="1"/>
          </p:cNvPicPr>
          <p:nvPr/>
        </p:nvPicPr>
        <p:blipFill>
          <a:blip r:embed="rId4"/>
          <a:stretch>
            <a:fillRect/>
          </a:stretch>
        </p:blipFill>
        <p:spPr>
          <a:xfrm>
            <a:off x="6092402" y="906519"/>
            <a:ext cx="6049669" cy="2863510"/>
          </a:xfrm>
          <a:prstGeom prst="rect">
            <a:avLst/>
          </a:prstGeom>
        </p:spPr>
      </p:pic>
      <p:pic>
        <p:nvPicPr>
          <p:cNvPr id="5" name="图片 4">
            <a:extLst>
              <a:ext uri="{FF2B5EF4-FFF2-40B4-BE49-F238E27FC236}">
                <a16:creationId xmlns:a16="http://schemas.microsoft.com/office/drawing/2014/main" id="{E7046EB5-348D-6E1B-C86E-D753B553052B}"/>
              </a:ext>
            </a:extLst>
          </p:cNvPr>
          <p:cNvPicPr>
            <a:picLocks noChangeAspect="1"/>
          </p:cNvPicPr>
          <p:nvPr/>
        </p:nvPicPr>
        <p:blipFill>
          <a:blip r:embed="rId5"/>
          <a:stretch>
            <a:fillRect/>
          </a:stretch>
        </p:blipFill>
        <p:spPr>
          <a:xfrm>
            <a:off x="5259572" y="4718099"/>
            <a:ext cx="3113542" cy="1393029"/>
          </a:xfrm>
          <a:prstGeom prst="rect">
            <a:avLst/>
          </a:prstGeom>
        </p:spPr>
      </p:pic>
      <p:sp>
        <p:nvSpPr>
          <p:cNvPr id="8" name="文本框 7">
            <a:extLst>
              <a:ext uri="{FF2B5EF4-FFF2-40B4-BE49-F238E27FC236}">
                <a16:creationId xmlns:a16="http://schemas.microsoft.com/office/drawing/2014/main" id="{6B97504B-2FB4-5C43-5CB8-99959C2AC5CF}"/>
              </a:ext>
            </a:extLst>
          </p:cNvPr>
          <p:cNvSpPr txBox="1"/>
          <p:nvPr/>
        </p:nvSpPr>
        <p:spPr>
          <a:xfrm>
            <a:off x="6356040" y="6033184"/>
            <a:ext cx="3779990" cy="646331"/>
          </a:xfrm>
          <a:prstGeom prst="rect">
            <a:avLst/>
          </a:prstGeom>
          <a:noFill/>
        </p:spPr>
        <p:txBody>
          <a:bodyPr wrap="square" rtlCol="0">
            <a:spAutoFit/>
          </a:bodyPr>
          <a:lstStyle/>
          <a:p>
            <a:r>
              <a:rPr lang="zh-CN" altLang="en-US" dirty="0"/>
              <a:t>碰撞瞬间角动量守恒，</a:t>
            </a:r>
            <a:endParaRPr lang="en-US" altLang="zh-CN" dirty="0"/>
          </a:p>
          <a:p>
            <a:r>
              <a:rPr lang="en-US" altLang="zh-CN" dirty="0"/>
              <a:t>B</a:t>
            </a:r>
            <a:r>
              <a:rPr lang="zh-CN" altLang="en-US" dirty="0"/>
              <a:t>的重力（有限值）的作用</a:t>
            </a:r>
            <a:r>
              <a:rPr lang="en-US" altLang="zh-CN" dirty="0"/>
              <a:t>dt-&gt;0</a:t>
            </a:r>
            <a:endParaRPr lang="zh-CN" altLang="en-US" dirty="0"/>
          </a:p>
        </p:txBody>
      </p:sp>
      <p:sp>
        <p:nvSpPr>
          <p:cNvPr id="12" name="文本框 11">
            <a:extLst>
              <a:ext uri="{FF2B5EF4-FFF2-40B4-BE49-F238E27FC236}">
                <a16:creationId xmlns:a16="http://schemas.microsoft.com/office/drawing/2014/main" id="{012304B9-9B05-FFE0-0A0E-FD8FE988659D}"/>
              </a:ext>
            </a:extLst>
          </p:cNvPr>
          <p:cNvSpPr txBox="1"/>
          <p:nvPr/>
        </p:nvSpPr>
        <p:spPr>
          <a:xfrm>
            <a:off x="2297656" y="1569689"/>
            <a:ext cx="2451709" cy="523220"/>
          </a:xfrm>
          <a:prstGeom prst="rect">
            <a:avLst/>
          </a:prstGeom>
          <a:noFill/>
        </p:spPr>
        <p:txBody>
          <a:bodyPr wrap="square" rtlCol="0">
            <a:spAutoFit/>
          </a:bodyPr>
          <a:lstStyle/>
          <a:p>
            <a:r>
              <a:rPr lang="zh-CN" altLang="en-US" sz="1400" dirty="0">
                <a:solidFill>
                  <a:srgbClr val="FF0000"/>
                </a:solidFill>
              </a:rPr>
              <a:t>因为有</a:t>
            </a:r>
            <a:r>
              <a:rPr lang="en-US" altLang="zh-CN" sz="1400" dirty="0">
                <a:solidFill>
                  <a:srgbClr val="FF0000"/>
                </a:solidFill>
              </a:rPr>
              <a:t>N</a:t>
            </a:r>
            <a:r>
              <a:rPr lang="zh-CN" altLang="en-US" sz="1400" dirty="0">
                <a:solidFill>
                  <a:srgbClr val="FF0000"/>
                </a:solidFill>
              </a:rPr>
              <a:t>作用，且冲击力很大 不能认为</a:t>
            </a:r>
            <a:r>
              <a:rPr lang="en-US" altLang="zh-CN" sz="1400" dirty="0">
                <a:solidFill>
                  <a:srgbClr val="FF0000"/>
                </a:solidFill>
              </a:rPr>
              <a:t>dt-&gt;0</a:t>
            </a:r>
            <a:r>
              <a:rPr lang="zh-CN" altLang="en-US" sz="1400" dirty="0">
                <a:solidFill>
                  <a:srgbClr val="FF0000"/>
                </a:solidFill>
              </a:rPr>
              <a:t>动量守恒</a:t>
            </a:r>
          </a:p>
        </p:txBody>
      </p:sp>
    </p:spTree>
    <p:extLst>
      <p:ext uri="{BB962C8B-B14F-4D97-AF65-F5344CB8AC3E}">
        <p14:creationId xmlns:p14="http://schemas.microsoft.com/office/powerpoint/2010/main" val="2998532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315DEC-859F-D69C-DA29-D85CE3600A28}"/>
              </a:ext>
            </a:extLst>
          </p:cNvPr>
          <p:cNvSpPr>
            <a:spLocks noGrp="1"/>
          </p:cNvSpPr>
          <p:nvPr>
            <p:ph type="sldNum" sz="quarter" idx="12"/>
          </p:nvPr>
        </p:nvSpPr>
        <p:spPr/>
        <p:txBody>
          <a:bodyPr/>
          <a:lstStyle/>
          <a:p>
            <a:fld id="{2A0F8DBD-8DF3-48AE-BC97-D53FBB1B7C16}" type="slidenum">
              <a:rPr lang="en-US" smtClean="0"/>
              <a:pPr/>
              <a:t>46</a:t>
            </a:fld>
            <a:endParaRPr lang="en-US" dirty="0"/>
          </a:p>
        </p:txBody>
      </p:sp>
      <p:sp>
        <p:nvSpPr>
          <p:cNvPr id="4" name="文本框 3">
            <a:extLst>
              <a:ext uri="{FF2B5EF4-FFF2-40B4-BE49-F238E27FC236}">
                <a16:creationId xmlns:a16="http://schemas.microsoft.com/office/drawing/2014/main" id="{4DDF6BAE-CB71-D571-E217-8B678F7CA35B}"/>
              </a:ext>
            </a:extLst>
          </p:cNvPr>
          <p:cNvSpPr txBox="1"/>
          <p:nvPr/>
        </p:nvSpPr>
        <p:spPr>
          <a:xfrm>
            <a:off x="396850" y="115256"/>
            <a:ext cx="4943246" cy="707886"/>
          </a:xfrm>
          <a:prstGeom prst="rect">
            <a:avLst/>
          </a:prstGeom>
          <a:noFill/>
        </p:spPr>
        <p:txBody>
          <a:bodyPr wrap="square">
            <a:spAutoFit/>
          </a:bodyPr>
          <a:lstStyle/>
          <a:p>
            <a:r>
              <a:rPr lang="zh-CN" altLang="en-US" sz="4000" dirty="0"/>
              <a:t>物体系的角动量守恒</a:t>
            </a:r>
          </a:p>
        </p:txBody>
      </p:sp>
      <p:sp>
        <p:nvSpPr>
          <p:cNvPr id="6" name="文本框 5">
            <a:extLst>
              <a:ext uri="{FF2B5EF4-FFF2-40B4-BE49-F238E27FC236}">
                <a16:creationId xmlns:a16="http://schemas.microsoft.com/office/drawing/2014/main" id="{BF9E2598-FD2B-0F48-B291-ABDF0D4A6145}"/>
              </a:ext>
            </a:extLst>
          </p:cNvPr>
          <p:cNvSpPr txBox="1"/>
          <p:nvPr/>
        </p:nvSpPr>
        <p:spPr>
          <a:xfrm>
            <a:off x="360274" y="1015516"/>
            <a:ext cx="5016398" cy="646331"/>
          </a:xfrm>
          <a:prstGeom prst="rect">
            <a:avLst/>
          </a:prstGeom>
          <a:noFill/>
        </p:spPr>
        <p:txBody>
          <a:bodyPr wrap="square">
            <a:spAutoFit/>
          </a:bodyPr>
          <a:lstStyle/>
          <a:p>
            <a:r>
              <a:rPr lang="zh-CN" altLang="en-US" dirty="0"/>
              <a:t>若系统由几个物体组成，当系统受到的外力对轴的力矩的矢量和为零， 则系统的总角动量守恒</a:t>
            </a:r>
          </a:p>
        </p:txBody>
      </p:sp>
      <p:pic>
        <p:nvPicPr>
          <p:cNvPr id="8" name="图片 7">
            <a:extLst>
              <a:ext uri="{FF2B5EF4-FFF2-40B4-BE49-F238E27FC236}">
                <a16:creationId xmlns:a16="http://schemas.microsoft.com/office/drawing/2014/main" id="{70A24643-AA65-DEF9-A0B3-6CA75BB873D7}"/>
              </a:ext>
            </a:extLst>
          </p:cNvPr>
          <p:cNvPicPr>
            <a:picLocks noChangeAspect="1"/>
          </p:cNvPicPr>
          <p:nvPr/>
        </p:nvPicPr>
        <p:blipFill>
          <a:blip r:embed="rId2"/>
          <a:stretch>
            <a:fillRect/>
          </a:stretch>
        </p:blipFill>
        <p:spPr>
          <a:xfrm>
            <a:off x="396850" y="2005458"/>
            <a:ext cx="5808269" cy="3012336"/>
          </a:xfrm>
          <a:prstGeom prst="rect">
            <a:avLst/>
          </a:prstGeom>
        </p:spPr>
      </p:pic>
    </p:spTree>
    <p:extLst>
      <p:ext uri="{BB962C8B-B14F-4D97-AF65-F5344CB8AC3E}">
        <p14:creationId xmlns:p14="http://schemas.microsoft.com/office/powerpoint/2010/main" val="352766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BE1083-6E05-C8CB-37B2-978B856BDCDB}"/>
              </a:ext>
            </a:extLst>
          </p:cNvPr>
          <p:cNvSpPr>
            <a:spLocks noGrp="1"/>
          </p:cNvSpPr>
          <p:nvPr>
            <p:ph type="sldNum" sz="quarter" idx="12"/>
          </p:nvPr>
        </p:nvSpPr>
        <p:spPr/>
        <p:txBody>
          <a:bodyPr/>
          <a:lstStyle/>
          <a:p>
            <a:fld id="{2A0F8DBD-8DF3-48AE-BC97-D53FBB1B7C16}" type="slidenum">
              <a:rPr lang="en-US" smtClean="0"/>
              <a:pPr/>
              <a:t>47</a:t>
            </a:fld>
            <a:endParaRPr lang="en-US" dirty="0"/>
          </a:p>
        </p:txBody>
      </p:sp>
      <p:sp>
        <p:nvSpPr>
          <p:cNvPr id="5" name="文本框 4">
            <a:extLst>
              <a:ext uri="{FF2B5EF4-FFF2-40B4-BE49-F238E27FC236}">
                <a16:creationId xmlns:a16="http://schemas.microsoft.com/office/drawing/2014/main" id="{D6565438-62C9-5627-99E1-2A929AF8D0DF}"/>
              </a:ext>
            </a:extLst>
          </p:cNvPr>
          <p:cNvSpPr txBox="1"/>
          <p:nvPr/>
        </p:nvSpPr>
        <p:spPr>
          <a:xfrm>
            <a:off x="396850" y="115256"/>
            <a:ext cx="4943246" cy="707886"/>
          </a:xfrm>
          <a:prstGeom prst="rect">
            <a:avLst/>
          </a:prstGeom>
          <a:noFill/>
        </p:spPr>
        <p:txBody>
          <a:bodyPr wrap="square">
            <a:spAutoFit/>
          </a:bodyPr>
          <a:lstStyle/>
          <a:p>
            <a:r>
              <a:rPr lang="zh-CN" altLang="en-US" sz="4000" dirty="0"/>
              <a:t>转动动能</a:t>
            </a:r>
            <a:r>
              <a:rPr lang="en-US" altLang="zh-CN" sz="4000" dirty="0"/>
              <a:t>+</a:t>
            </a:r>
            <a:r>
              <a:rPr lang="zh-CN" altLang="en-US" sz="4000" dirty="0"/>
              <a:t>力矩的功</a:t>
            </a:r>
          </a:p>
        </p:txBody>
      </p:sp>
      <p:grpSp>
        <p:nvGrpSpPr>
          <p:cNvPr id="8" name="组合 7">
            <a:extLst>
              <a:ext uri="{FF2B5EF4-FFF2-40B4-BE49-F238E27FC236}">
                <a16:creationId xmlns:a16="http://schemas.microsoft.com/office/drawing/2014/main" id="{7FF822DC-C9AA-DC97-9996-484A727073EF}"/>
              </a:ext>
            </a:extLst>
          </p:cNvPr>
          <p:cNvGrpSpPr/>
          <p:nvPr/>
        </p:nvGrpSpPr>
        <p:grpSpPr>
          <a:xfrm>
            <a:off x="572546" y="912640"/>
            <a:ext cx="2724172" cy="754489"/>
            <a:chOff x="572546" y="912640"/>
            <a:chExt cx="2724172" cy="754489"/>
          </a:xfrm>
        </p:grpSpPr>
        <p:pic>
          <p:nvPicPr>
            <p:cNvPr id="4" name="图片 3">
              <a:extLst>
                <a:ext uri="{FF2B5EF4-FFF2-40B4-BE49-F238E27FC236}">
                  <a16:creationId xmlns:a16="http://schemas.microsoft.com/office/drawing/2014/main" id="{9F588D4F-346B-A633-5724-8C38156FBB80}"/>
                </a:ext>
              </a:extLst>
            </p:cNvPr>
            <p:cNvPicPr>
              <a:picLocks noChangeAspect="1"/>
            </p:cNvPicPr>
            <p:nvPr/>
          </p:nvPicPr>
          <p:blipFill>
            <a:blip r:embed="rId2"/>
            <a:stretch>
              <a:fillRect/>
            </a:stretch>
          </p:blipFill>
          <p:spPr>
            <a:xfrm>
              <a:off x="1149325" y="912640"/>
              <a:ext cx="2147393" cy="754489"/>
            </a:xfrm>
            <a:prstGeom prst="rect">
              <a:avLst/>
            </a:prstGeom>
          </p:spPr>
        </p:pic>
        <p:pic>
          <p:nvPicPr>
            <p:cNvPr id="7" name="图片 6">
              <a:extLst>
                <a:ext uri="{FF2B5EF4-FFF2-40B4-BE49-F238E27FC236}">
                  <a16:creationId xmlns:a16="http://schemas.microsoft.com/office/drawing/2014/main" id="{8756B705-E043-FD4A-72B6-9841729AA377}"/>
                </a:ext>
              </a:extLst>
            </p:cNvPr>
            <p:cNvPicPr>
              <a:picLocks noChangeAspect="1"/>
            </p:cNvPicPr>
            <p:nvPr/>
          </p:nvPicPr>
          <p:blipFill>
            <a:blip r:embed="rId3"/>
            <a:stretch>
              <a:fillRect/>
            </a:stretch>
          </p:blipFill>
          <p:spPr>
            <a:xfrm>
              <a:off x="572546" y="1045300"/>
              <a:ext cx="576779" cy="489167"/>
            </a:xfrm>
            <a:prstGeom prst="rect">
              <a:avLst/>
            </a:prstGeom>
          </p:spPr>
        </p:pic>
      </p:grpSp>
      <p:sp>
        <p:nvSpPr>
          <p:cNvPr id="10" name="文本框 9">
            <a:extLst>
              <a:ext uri="{FF2B5EF4-FFF2-40B4-BE49-F238E27FC236}">
                <a16:creationId xmlns:a16="http://schemas.microsoft.com/office/drawing/2014/main" id="{BB72C9B6-CABE-50C4-2374-4B70337FE43F}"/>
              </a:ext>
            </a:extLst>
          </p:cNvPr>
          <p:cNvSpPr txBox="1"/>
          <p:nvPr/>
        </p:nvSpPr>
        <p:spPr>
          <a:xfrm>
            <a:off x="572545" y="1667127"/>
            <a:ext cx="4101867" cy="646331"/>
          </a:xfrm>
          <a:prstGeom prst="rect">
            <a:avLst/>
          </a:prstGeom>
          <a:noFill/>
        </p:spPr>
        <p:txBody>
          <a:bodyPr wrap="square">
            <a:spAutoFit/>
          </a:bodyPr>
          <a:lstStyle/>
          <a:p>
            <a:r>
              <a:rPr lang="zh-CN" altLang="en-US" dirty="0"/>
              <a:t>刚体绕过质心平行转轴的转动动能</a:t>
            </a:r>
            <a:r>
              <a:rPr lang="en-US" altLang="zh-CN" dirty="0"/>
              <a:t>+</a:t>
            </a:r>
          </a:p>
          <a:p>
            <a:r>
              <a:rPr lang="zh-CN" altLang="en-US" dirty="0"/>
              <a:t>质心携总质量绕定轴作圆周运动的动能 </a:t>
            </a:r>
          </a:p>
        </p:txBody>
      </p:sp>
      <p:pic>
        <p:nvPicPr>
          <p:cNvPr id="12" name="图片 11">
            <a:extLst>
              <a:ext uri="{FF2B5EF4-FFF2-40B4-BE49-F238E27FC236}">
                <a16:creationId xmlns:a16="http://schemas.microsoft.com/office/drawing/2014/main" id="{225598B7-2FA4-BE73-7C52-E3BCA2BF5D0A}"/>
              </a:ext>
            </a:extLst>
          </p:cNvPr>
          <p:cNvPicPr>
            <a:picLocks noChangeAspect="1"/>
          </p:cNvPicPr>
          <p:nvPr/>
        </p:nvPicPr>
        <p:blipFill>
          <a:blip r:embed="rId4"/>
          <a:stretch>
            <a:fillRect/>
          </a:stretch>
        </p:blipFill>
        <p:spPr>
          <a:xfrm>
            <a:off x="4577334" y="912640"/>
            <a:ext cx="1111538" cy="1792072"/>
          </a:xfrm>
          <a:prstGeom prst="rect">
            <a:avLst/>
          </a:prstGeom>
        </p:spPr>
      </p:pic>
      <p:sp>
        <p:nvSpPr>
          <p:cNvPr id="14" name="文本框 13">
            <a:extLst>
              <a:ext uri="{FF2B5EF4-FFF2-40B4-BE49-F238E27FC236}">
                <a16:creationId xmlns:a16="http://schemas.microsoft.com/office/drawing/2014/main" id="{F84DA758-E921-9784-06D0-E8FC9540F963}"/>
              </a:ext>
            </a:extLst>
          </p:cNvPr>
          <p:cNvSpPr txBox="1"/>
          <p:nvPr/>
        </p:nvSpPr>
        <p:spPr>
          <a:xfrm>
            <a:off x="572545" y="2921588"/>
            <a:ext cx="6311058" cy="369332"/>
          </a:xfrm>
          <a:prstGeom prst="rect">
            <a:avLst/>
          </a:prstGeom>
          <a:noFill/>
        </p:spPr>
        <p:txBody>
          <a:bodyPr wrap="square">
            <a:spAutoFit/>
          </a:bodyPr>
          <a:lstStyle/>
          <a:p>
            <a:r>
              <a:rPr lang="zh-CN" altLang="en-US" dirty="0"/>
              <a:t>由于刚体内两质元的相对距离不变， 一对内力做功之和为零。</a:t>
            </a:r>
          </a:p>
        </p:txBody>
      </p:sp>
      <p:pic>
        <p:nvPicPr>
          <p:cNvPr id="16" name="图片 15">
            <a:extLst>
              <a:ext uri="{FF2B5EF4-FFF2-40B4-BE49-F238E27FC236}">
                <a16:creationId xmlns:a16="http://schemas.microsoft.com/office/drawing/2014/main" id="{C0D87B44-5F53-D848-9F32-8E8C08597D49}"/>
              </a:ext>
            </a:extLst>
          </p:cNvPr>
          <p:cNvPicPr>
            <a:picLocks noChangeAspect="1"/>
          </p:cNvPicPr>
          <p:nvPr/>
        </p:nvPicPr>
        <p:blipFill>
          <a:blip r:embed="rId5"/>
          <a:stretch>
            <a:fillRect/>
          </a:stretch>
        </p:blipFill>
        <p:spPr>
          <a:xfrm>
            <a:off x="572545" y="3507796"/>
            <a:ext cx="4672453" cy="1562642"/>
          </a:xfrm>
          <a:prstGeom prst="rect">
            <a:avLst/>
          </a:prstGeom>
        </p:spPr>
      </p:pic>
      <p:pic>
        <p:nvPicPr>
          <p:cNvPr id="18" name="图片 17">
            <a:extLst>
              <a:ext uri="{FF2B5EF4-FFF2-40B4-BE49-F238E27FC236}">
                <a16:creationId xmlns:a16="http://schemas.microsoft.com/office/drawing/2014/main" id="{DD0717D0-EBF5-E975-56A0-C687003973B6}"/>
              </a:ext>
            </a:extLst>
          </p:cNvPr>
          <p:cNvPicPr>
            <a:picLocks noChangeAspect="1"/>
          </p:cNvPicPr>
          <p:nvPr/>
        </p:nvPicPr>
        <p:blipFill>
          <a:blip r:embed="rId6"/>
          <a:stretch>
            <a:fillRect/>
          </a:stretch>
        </p:blipFill>
        <p:spPr>
          <a:xfrm>
            <a:off x="640270" y="5208327"/>
            <a:ext cx="4604728" cy="626062"/>
          </a:xfrm>
          <a:prstGeom prst="rect">
            <a:avLst/>
          </a:prstGeom>
        </p:spPr>
      </p:pic>
    </p:spTree>
    <p:extLst>
      <p:ext uri="{BB962C8B-B14F-4D97-AF65-F5344CB8AC3E}">
        <p14:creationId xmlns:p14="http://schemas.microsoft.com/office/powerpoint/2010/main" val="22646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A3743-4B4C-233F-1864-B3FD1FD79259}"/>
              </a:ext>
            </a:extLst>
          </p:cNvPr>
          <p:cNvSpPr>
            <a:spLocks noGrp="1"/>
          </p:cNvSpPr>
          <p:nvPr>
            <p:ph type="sldNum" sz="quarter" idx="12"/>
          </p:nvPr>
        </p:nvSpPr>
        <p:spPr/>
        <p:txBody>
          <a:bodyPr/>
          <a:lstStyle/>
          <a:p>
            <a:fld id="{2A0F8DBD-8DF3-48AE-BC97-D53FBB1B7C16}" type="slidenum">
              <a:rPr lang="en-US" smtClean="0"/>
              <a:pPr/>
              <a:t>48</a:t>
            </a:fld>
            <a:endParaRPr lang="en-US" dirty="0"/>
          </a:p>
        </p:txBody>
      </p:sp>
      <p:sp>
        <p:nvSpPr>
          <p:cNvPr id="4" name="文本框 3">
            <a:extLst>
              <a:ext uri="{FF2B5EF4-FFF2-40B4-BE49-F238E27FC236}">
                <a16:creationId xmlns:a16="http://schemas.microsoft.com/office/drawing/2014/main" id="{B6B0E553-2259-E34F-B85C-23CB1D1218D0}"/>
              </a:ext>
            </a:extLst>
          </p:cNvPr>
          <p:cNvSpPr txBox="1"/>
          <p:nvPr/>
        </p:nvSpPr>
        <p:spPr>
          <a:xfrm>
            <a:off x="396850" y="115256"/>
            <a:ext cx="4943246" cy="707886"/>
          </a:xfrm>
          <a:prstGeom prst="rect">
            <a:avLst/>
          </a:prstGeom>
          <a:noFill/>
        </p:spPr>
        <p:txBody>
          <a:bodyPr wrap="square">
            <a:spAutoFit/>
          </a:bodyPr>
          <a:lstStyle/>
          <a:p>
            <a:r>
              <a:rPr lang="zh-CN" altLang="en-US" sz="4000" dirty="0"/>
              <a:t>定轴转动的功能原理</a:t>
            </a:r>
          </a:p>
        </p:txBody>
      </p:sp>
      <p:sp>
        <p:nvSpPr>
          <p:cNvPr id="6" name="文本框 5">
            <a:extLst>
              <a:ext uri="{FF2B5EF4-FFF2-40B4-BE49-F238E27FC236}">
                <a16:creationId xmlns:a16="http://schemas.microsoft.com/office/drawing/2014/main" id="{C48659A6-A1F6-3803-5E7A-66C4C9B927EE}"/>
              </a:ext>
            </a:extLst>
          </p:cNvPr>
          <p:cNvSpPr txBox="1"/>
          <p:nvPr/>
        </p:nvSpPr>
        <p:spPr>
          <a:xfrm>
            <a:off x="396850" y="1058917"/>
            <a:ext cx="6119164" cy="369332"/>
          </a:xfrm>
          <a:prstGeom prst="rect">
            <a:avLst/>
          </a:prstGeom>
          <a:noFill/>
        </p:spPr>
        <p:txBody>
          <a:bodyPr wrap="square">
            <a:spAutoFit/>
          </a:bodyPr>
          <a:lstStyle/>
          <a:p>
            <a:r>
              <a:rPr lang="zh-CN" altLang="en-US" dirty="0"/>
              <a:t>刚体的重力势能：</a:t>
            </a:r>
          </a:p>
        </p:txBody>
      </p:sp>
      <p:pic>
        <p:nvPicPr>
          <p:cNvPr id="10" name="图片 9">
            <a:extLst>
              <a:ext uri="{FF2B5EF4-FFF2-40B4-BE49-F238E27FC236}">
                <a16:creationId xmlns:a16="http://schemas.microsoft.com/office/drawing/2014/main" id="{22D08880-4EE6-DCA3-534D-68B832DEDE19}"/>
              </a:ext>
            </a:extLst>
          </p:cNvPr>
          <p:cNvPicPr>
            <a:picLocks noChangeAspect="1"/>
          </p:cNvPicPr>
          <p:nvPr/>
        </p:nvPicPr>
        <p:blipFill>
          <a:blip r:embed="rId2"/>
          <a:stretch>
            <a:fillRect/>
          </a:stretch>
        </p:blipFill>
        <p:spPr>
          <a:xfrm>
            <a:off x="2251557" y="1117438"/>
            <a:ext cx="828142" cy="401892"/>
          </a:xfrm>
          <a:prstGeom prst="rect">
            <a:avLst/>
          </a:prstGeom>
        </p:spPr>
      </p:pic>
      <p:pic>
        <p:nvPicPr>
          <p:cNvPr id="14" name="图片 13">
            <a:extLst>
              <a:ext uri="{FF2B5EF4-FFF2-40B4-BE49-F238E27FC236}">
                <a16:creationId xmlns:a16="http://schemas.microsoft.com/office/drawing/2014/main" id="{7FA1CEE7-8F7D-1AD5-956C-D8DE4DFD5A5B}"/>
              </a:ext>
            </a:extLst>
          </p:cNvPr>
          <p:cNvPicPr>
            <a:picLocks noChangeAspect="1"/>
          </p:cNvPicPr>
          <p:nvPr/>
        </p:nvPicPr>
        <p:blipFill>
          <a:blip r:embed="rId3"/>
          <a:stretch>
            <a:fillRect/>
          </a:stretch>
        </p:blipFill>
        <p:spPr>
          <a:xfrm>
            <a:off x="396850" y="1577851"/>
            <a:ext cx="5528462" cy="2290187"/>
          </a:xfrm>
          <a:prstGeom prst="rect">
            <a:avLst/>
          </a:prstGeom>
        </p:spPr>
      </p:pic>
    </p:spTree>
    <p:extLst>
      <p:ext uri="{BB962C8B-B14F-4D97-AF65-F5344CB8AC3E}">
        <p14:creationId xmlns:p14="http://schemas.microsoft.com/office/powerpoint/2010/main" val="3489542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08EF7AF-7F52-4D37-60CD-3BDB2DA9C1FE}"/>
              </a:ext>
            </a:extLst>
          </p:cNvPr>
          <p:cNvSpPr>
            <a:spLocks noGrp="1"/>
          </p:cNvSpPr>
          <p:nvPr>
            <p:ph type="sldNum" sz="quarter" idx="12"/>
          </p:nvPr>
        </p:nvSpPr>
        <p:spPr/>
        <p:txBody>
          <a:bodyPr/>
          <a:lstStyle/>
          <a:p>
            <a:fld id="{2A0F8DBD-8DF3-48AE-BC97-D53FBB1B7C16}" type="slidenum">
              <a:rPr lang="en-US" smtClean="0"/>
              <a:pPr/>
              <a:t>49</a:t>
            </a:fld>
            <a:endParaRPr lang="en-US" dirty="0"/>
          </a:p>
        </p:txBody>
      </p:sp>
      <p:sp>
        <p:nvSpPr>
          <p:cNvPr id="3" name="文本框 2">
            <a:extLst>
              <a:ext uri="{FF2B5EF4-FFF2-40B4-BE49-F238E27FC236}">
                <a16:creationId xmlns:a16="http://schemas.microsoft.com/office/drawing/2014/main" id="{7C23C0F5-36E9-2B2B-D929-25F8BE23A259}"/>
              </a:ext>
            </a:extLst>
          </p:cNvPr>
          <p:cNvSpPr txBox="1"/>
          <p:nvPr/>
        </p:nvSpPr>
        <p:spPr>
          <a:xfrm>
            <a:off x="483564" y="42012"/>
            <a:ext cx="1453895" cy="769441"/>
          </a:xfrm>
          <a:prstGeom prst="rect">
            <a:avLst/>
          </a:prstGeom>
          <a:noFill/>
        </p:spPr>
        <p:txBody>
          <a:bodyPr wrap="square">
            <a:spAutoFit/>
          </a:bodyPr>
          <a:lstStyle/>
          <a:p>
            <a:r>
              <a:rPr lang="zh-CN" altLang="en-US" sz="4400" dirty="0"/>
              <a:t>例题</a:t>
            </a:r>
          </a:p>
        </p:txBody>
      </p:sp>
      <p:pic>
        <p:nvPicPr>
          <p:cNvPr id="5" name="图片 4">
            <a:extLst>
              <a:ext uri="{FF2B5EF4-FFF2-40B4-BE49-F238E27FC236}">
                <a16:creationId xmlns:a16="http://schemas.microsoft.com/office/drawing/2014/main" id="{7965B6D0-9F12-20D5-8E04-2B3926028659}"/>
              </a:ext>
            </a:extLst>
          </p:cNvPr>
          <p:cNvPicPr>
            <a:picLocks noChangeAspect="1"/>
          </p:cNvPicPr>
          <p:nvPr/>
        </p:nvPicPr>
        <p:blipFill>
          <a:blip r:embed="rId2"/>
          <a:stretch>
            <a:fillRect/>
          </a:stretch>
        </p:blipFill>
        <p:spPr>
          <a:xfrm>
            <a:off x="483564" y="1583885"/>
            <a:ext cx="2073747" cy="1595590"/>
          </a:xfrm>
          <a:prstGeom prst="rect">
            <a:avLst/>
          </a:prstGeom>
        </p:spPr>
      </p:pic>
      <p:sp>
        <p:nvSpPr>
          <p:cNvPr id="7" name="文本框 6">
            <a:extLst>
              <a:ext uri="{FF2B5EF4-FFF2-40B4-BE49-F238E27FC236}">
                <a16:creationId xmlns:a16="http://schemas.microsoft.com/office/drawing/2014/main" id="{262738A1-7609-741B-DA37-B228EE473521}"/>
              </a:ext>
            </a:extLst>
          </p:cNvPr>
          <p:cNvSpPr txBox="1"/>
          <p:nvPr/>
        </p:nvSpPr>
        <p:spPr>
          <a:xfrm>
            <a:off x="483564" y="1214553"/>
            <a:ext cx="4219041" cy="369332"/>
          </a:xfrm>
          <a:prstGeom prst="rect">
            <a:avLst/>
          </a:prstGeom>
          <a:noFill/>
        </p:spPr>
        <p:txBody>
          <a:bodyPr wrap="square">
            <a:spAutoFit/>
          </a:bodyPr>
          <a:lstStyle/>
          <a:p>
            <a:r>
              <a:rPr lang="zh-CN" altLang="en-US" dirty="0"/>
              <a:t>求：最大速度 </a:t>
            </a:r>
            <a:r>
              <a:rPr lang="en-US" altLang="zh-CN" dirty="0" err="1"/>
              <a:t>v</a:t>
            </a:r>
            <a:r>
              <a:rPr lang="en-US" altLang="zh-CN" baseline="-25000" dirty="0" err="1"/>
              <a:t>max</a:t>
            </a:r>
            <a:r>
              <a:rPr lang="en-US" altLang="zh-CN" dirty="0"/>
              <a:t> </a:t>
            </a:r>
            <a:r>
              <a:rPr lang="zh-CN" altLang="en-US" dirty="0"/>
              <a:t>与此时下滑距离</a:t>
            </a:r>
            <a:r>
              <a:rPr lang="en-US" altLang="zh-CN" dirty="0"/>
              <a:t>S</a:t>
            </a:r>
            <a:r>
              <a:rPr lang="zh-CN" altLang="en-US" dirty="0"/>
              <a:t> </a:t>
            </a:r>
          </a:p>
        </p:txBody>
      </p:sp>
      <p:sp>
        <p:nvSpPr>
          <p:cNvPr id="9" name="文本框 8">
            <a:extLst>
              <a:ext uri="{FF2B5EF4-FFF2-40B4-BE49-F238E27FC236}">
                <a16:creationId xmlns:a16="http://schemas.microsoft.com/office/drawing/2014/main" id="{4A8DFB95-19BA-29CC-0028-2EDBBD432226}"/>
              </a:ext>
            </a:extLst>
          </p:cNvPr>
          <p:cNvSpPr txBox="1"/>
          <p:nvPr/>
        </p:nvSpPr>
        <p:spPr>
          <a:xfrm>
            <a:off x="483564" y="3309194"/>
            <a:ext cx="3480206" cy="369332"/>
          </a:xfrm>
          <a:prstGeom prst="rect">
            <a:avLst/>
          </a:prstGeom>
          <a:noFill/>
        </p:spPr>
        <p:txBody>
          <a:bodyPr wrap="square">
            <a:spAutoFit/>
          </a:bodyPr>
          <a:lstStyle/>
          <a:p>
            <a:r>
              <a:rPr lang="zh-CN" altLang="en-US" dirty="0"/>
              <a:t>寻找 </a:t>
            </a:r>
            <a:r>
              <a:rPr lang="en-US" altLang="zh-CN" dirty="0" err="1"/>
              <a:t>v~S</a:t>
            </a:r>
            <a:r>
              <a:rPr lang="en-US" altLang="zh-CN" dirty="0"/>
              <a:t> </a:t>
            </a:r>
            <a:r>
              <a:rPr lang="zh-CN" altLang="en-US" dirty="0"/>
              <a:t>关系，并</a:t>
            </a:r>
            <a:r>
              <a:rPr lang="zh-CN" altLang="en-US" dirty="0">
                <a:solidFill>
                  <a:srgbClr val="FF0000"/>
                </a:solidFill>
              </a:rPr>
              <a:t>求导</a:t>
            </a:r>
            <a:r>
              <a:rPr lang="zh-CN" altLang="en-US" dirty="0"/>
              <a:t>求得极值</a:t>
            </a:r>
          </a:p>
        </p:txBody>
      </p:sp>
    </p:spTree>
    <p:extLst>
      <p:ext uri="{BB962C8B-B14F-4D97-AF65-F5344CB8AC3E}">
        <p14:creationId xmlns:p14="http://schemas.microsoft.com/office/powerpoint/2010/main" val="391505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F8DBD-8DF3-48AE-BC97-D53FBB1B7C16}" type="slidenum">
              <a:rPr kumimoji="0" lang="en-US" sz="2400" b="0" i="0" u="none" strike="noStrike" kern="1200" cap="none" spc="0" normalizeH="0" baseline="0" noProof="0" smtClean="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2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493612298"/>
              </p:ext>
            </p:extLst>
          </p:nvPr>
        </p:nvGraphicFramePr>
        <p:xfrm>
          <a:off x="878825" y="1477553"/>
          <a:ext cx="3468688" cy="765175"/>
        </p:xfrm>
        <a:graphic>
          <a:graphicData uri="http://schemas.openxmlformats.org/presentationml/2006/ole">
            <mc:AlternateContent xmlns:mc="http://schemas.openxmlformats.org/markup-compatibility/2006">
              <mc:Choice xmlns:v="urn:schemas-microsoft-com:vml" Requires="v">
                <p:oleObj name="Equation" r:id="rId2" imgW="1077480" imgH="190440" progId="">
                  <p:embed/>
                </p:oleObj>
              </mc:Choice>
              <mc:Fallback>
                <p:oleObj name="Equation" r:id="rId2" imgW="1077480" imgH="190440" progId="">
                  <p:embed/>
                  <p:pic>
                    <p:nvPicPr>
                      <p:cNvPr id="5" name="Object 2"/>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878825" y="1477553"/>
                        <a:ext cx="3468688"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46"/>
          <p:cNvSpPr>
            <a:spLocks noChangeArrowheads="1"/>
          </p:cNvSpPr>
          <p:nvPr/>
        </p:nvSpPr>
        <p:spPr bwMode="auto">
          <a:xfrm>
            <a:off x="804683" y="1043922"/>
            <a:ext cx="4514850" cy="457200"/>
          </a:xfrm>
          <a:prstGeom prst="rect">
            <a:avLst/>
          </a:prstGeom>
          <a:noFill/>
          <a:ln w="9525">
            <a:noFill/>
            <a:miter lim="800000"/>
            <a:headEnd/>
            <a:tailEnd/>
          </a:ln>
        </p:spPr>
        <p:txBody>
          <a:bodyPr lIns="92075" tIns="46038" rIns="92075" bIns="46038"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当时间间隔很小时：</a:t>
            </a:r>
          </a:p>
        </p:txBody>
      </p:sp>
      <p:grpSp>
        <p:nvGrpSpPr>
          <p:cNvPr id="21" name="Group 70"/>
          <p:cNvGrpSpPr>
            <a:grpSpLocks/>
          </p:cNvGrpSpPr>
          <p:nvPr/>
        </p:nvGrpSpPr>
        <p:grpSpPr bwMode="auto">
          <a:xfrm>
            <a:off x="847545" y="2294565"/>
            <a:ext cx="4719638" cy="763588"/>
            <a:chOff x="584" y="2687"/>
            <a:chExt cx="2973" cy="481"/>
          </a:xfrm>
        </p:grpSpPr>
        <p:graphicFrame>
          <p:nvGraphicFramePr>
            <p:cNvPr id="22" name="Object 5"/>
            <p:cNvGraphicFramePr>
              <a:graphicFrameLocks/>
            </p:cNvGraphicFramePr>
            <p:nvPr/>
          </p:nvGraphicFramePr>
          <p:xfrm>
            <a:off x="2548" y="2687"/>
            <a:ext cx="1009" cy="481"/>
          </p:xfrm>
          <a:graphic>
            <a:graphicData uri="http://schemas.openxmlformats.org/presentationml/2006/ole">
              <mc:AlternateContent xmlns:mc="http://schemas.openxmlformats.org/markup-compatibility/2006">
                <mc:Choice xmlns:v="urn:schemas-microsoft-com:vml" Requires="v">
                  <p:oleObj name="Equation" r:id="rId4" imgW="467280" imgH="190440" progId="">
                    <p:embed/>
                  </p:oleObj>
                </mc:Choice>
                <mc:Fallback>
                  <p:oleObj name="Equation" r:id="rId4" imgW="467280" imgH="190440" progId="">
                    <p:embed/>
                    <p:pic>
                      <p:nvPicPr>
                        <p:cNvPr id="22" name="Object 5"/>
                        <p:cNvPicPr>
                          <a:picLocks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548" y="2687"/>
                          <a:ext cx="1009" cy="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47"/>
            <p:cNvSpPr>
              <a:spLocks noChangeArrowheads="1"/>
            </p:cNvSpPr>
            <p:nvPr/>
          </p:nvSpPr>
          <p:spPr bwMode="auto">
            <a:xfrm>
              <a:off x="584" y="2783"/>
              <a:ext cx="1006" cy="288"/>
            </a:xfrm>
            <a:prstGeom prst="rect">
              <a:avLst/>
            </a:prstGeom>
            <a:noFill/>
            <a:ln w="9525">
              <a:noFill/>
              <a:miter lim="800000"/>
              <a:headEnd/>
              <a:tailEnd/>
            </a:ln>
          </p:spPr>
          <p:txBody>
            <a:bodyPr lIns="92075" tIns="46038" rIns="92075" bIns="46038"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记为：</a:t>
              </a:r>
            </a:p>
          </p:txBody>
        </p:sp>
      </p:grpSp>
      <p:grpSp>
        <p:nvGrpSpPr>
          <p:cNvPr id="30" name="组合 29">
            <a:extLst>
              <a:ext uri="{FF2B5EF4-FFF2-40B4-BE49-F238E27FC236}">
                <a16:creationId xmlns:a16="http://schemas.microsoft.com/office/drawing/2014/main" id="{6A66458F-FD62-4285-B97F-989BB849A0F0}"/>
              </a:ext>
            </a:extLst>
          </p:cNvPr>
          <p:cNvGrpSpPr/>
          <p:nvPr/>
        </p:nvGrpSpPr>
        <p:grpSpPr>
          <a:xfrm>
            <a:off x="7088008" y="967415"/>
            <a:ext cx="3006725" cy="2959100"/>
            <a:chOff x="7003077" y="1914832"/>
            <a:chExt cx="3006725" cy="2959100"/>
          </a:xfrm>
        </p:grpSpPr>
        <p:grpSp>
          <p:nvGrpSpPr>
            <p:cNvPr id="6" name="Group 45"/>
            <p:cNvGrpSpPr>
              <a:grpSpLocks/>
            </p:cNvGrpSpPr>
            <p:nvPr/>
          </p:nvGrpSpPr>
          <p:grpSpPr bwMode="auto">
            <a:xfrm>
              <a:off x="7003077" y="1914832"/>
              <a:ext cx="3006725" cy="2959100"/>
              <a:chOff x="3439" y="268"/>
              <a:chExt cx="1894" cy="1864"/>
            </a:xfrm>
          </p:grpSpPr>
          <p:graphicFrame>
            <p:nvGraphicFramePr>
              <p:cNvPr id="7" name="Object 6"/>
              <p:cNvGraphicFramePr>
                <a:graphicFrameLocks noChangeAspect="1"/>
              </p:cNvGraphicFramePr>
              <p:nvPr/>
            </p:nvGraphicFramePr>
            <p:xfrm>
              <a:off x="4341" y="827"/>
              <a:ext cx="345" cy="279"/>
            </p:xfrm>
            <a:graphic>
              <a:graphicData uri="http://schemas.openxmlformats.org/presentationml/2006/ole">
                <mc:AlternateContent xmlns:mc="http://schemas.openxmlformats.org/markup-compatibility/2006">
                  <mc:Choice xmlns:v="urn:schemas-microsoft-com:vml" Requires="v">
                    <p:oleObj name="公式" r:id="rId6" imgW="181080" imgH="114480" progId="">
                      <p:embed/>
                    </p:oleObj>
                  </mc:Choice>
                  <mc:Fallback>
                    <p:oleObj name="公式" r:id="rId6" imgW="181080" imgH="114480" progId="">
                      <p:embed/>
                      <p:pic>
                        <p:nvPicPr>
                          <p:cNvPr id="7" name="Object 6"/>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341" y="827"/>
                            <a:ext cx="345"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600" y="1251"/>
              <a:ext cx="275" cy="429"/>
            </p:xfrm>
            <a:graphic>
              <a:graphicData uri="http://schemas.openxmlformats.org/presentationml/2006/ole">
                <mc:AlternateContent xmlns:mc="http://schemas.openxmlformats.org/markup-compatibility/2006">
                  <mc:Choice xmlns:v="urn:schemas-microsoft-com:vml" Requires="v">
                    <p:oleObj name="Equation" r:id="rId8" imgW="85680" imgH="152280" progId="">
                      <p:embed/>
                    </p:oleObj>
                  </mc:Choice>
                  <mc:Fallback>
                    <p:oleObj name="Equation" r:id="rId8" imgW="85680" imgH="152280" progId="">
                      <p:embed/>
                      <p:pic>
                        <p:nvPicPr>
                          <p:cNvPr id="8" name="Object 7"/>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600" y="1251"/>
                            <a:ext cx="275" cy="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333" y="1248"/>
              <a:ext cx="275" cy="429"/>
            </p:xfrm>
            <a:graphic>
              <a:graphicData uri="http://schemas.openxmlformats.org/presentationml/2006/ole">
                <mc:AlternateContent xmlns:mc="http://schemas.openxmlformats.org/markup-compatibility/2006">
                  <mc:Choice xmlns:v="urn:schemas-microsoft-com:vml" Requires="v">
                    <p:oleObj name="Equation" r:id="rId10" imgW="85680" imgH="152280" progId="">
                      <p:embed/>
                    </p:oleObj>
                  </mc:Choice>
                  <mc:Fallback>
                    <p:oleObj name="Equation" r:id="rId10" imgW="85680" imgH="152280" progId="">
                      <p:embed/>
                      <p:pic>
                        <p:nvPicPr>
                          <p:cNvPr id="9" name="Object 8"/>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333" y="1248"/>
                            <a:ext cx="275" cy="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Freeform 32"/>
              <p:cNvSpPr>
                <a:spLocks/>
              </p:cNvSpPr>
              <p:nvPr/>
            </p:nvSpPr>
            <p:spPr bwMode="auto">
              <a:xfrm>
                <a:off x="3439" y="538"/>
                <a:ext cx="1894" cy="716"/>
              </a:xfrm>
              <a:custGeom>
                <a:avLst/>
                <a:gdLst>
                  <a:gd name="T0" fmla="*/ 0 w 3552"/>
                  <a:gd name="T1" fmla="*/ 26 h 840"/>
                  <a:gd name="T2" fmla="*/ 1 w 3552"/>
                  <a:gd name="T3" fmla="*/ 18 h 840"/>
                  <a:gd name="T4" fmla="*/ 1 w 3552"/>
                  <a:gd name="T5" fmla="*/ 8 h 840"/>
                  <a:gd name="T6" fmla="*/ 1 w 3552"/>
                  <a:gd name="T7" fmla="*/ 3 h 840"/>
                  <a:gd name="T8" fmla="*/ 1 w 3552"/>
                  <a:gd name="T9" fmla="*/ 3 h 840"/>
                  <a:gd name="T10" fmla="*/ 1 w 3552"/>
                  <a:gd name="T11" fmla="*/ 9 h 840"/>
                  <a:gd name="T12" fmla="*/ 1 w 3552"/>
                  <a:gd name="T13" fmla="*/ 14 h 840"/>
                  <a:gd name="T14" fmla="*/ 0 60000 65536"/>
                  <a:gd name="T15" fmla="*/ 0 60000 65536"/>
                  <a:gd name="T16" fmla="*/ 0 60000 65536"/>
                  <a:gd name="T17" fmla="*/ 0 60000 65536"/>
                  <a:gd name="T18" fmla="*/ 0 60000 65536"/>
                  <a:gd name="T19" fmla="*/ 0 60000 65536"/>
                  <a:gd name="T20" fmla="*/ 0 60000 65536"/>
                  <a:gd name="T21" fmla="*/ 0 w 3552"/>
                  <a:gd name="T22" fmla="*/ 0 h 840"/>
                  <a:gd name="T23" fmla="*/ 3552 w 3552"/>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52" h="840">
                    <a:moveTo>
                      <a:pt x="0" y="840"/>
                    </a:moveTo>
                    <a:cubicBezTo>
                      <a:pt x="344" y="768"/>
                      <a:pt x="688" y="696"/>
                      <a:pt x="960" y="600"/>
                    </a:cubicBezTo>
                    <a:cubicBezTo>
                      <a:pt x="1232" y="504"/>
                      <a:pt x="1424" y="360"/>
                      <a:pt x="1632" y="264"/>
                    </a:cubicBezTo>
                    <a:cubicBezTo>
                      <a:pt x="1840" y="168"/>
                      <a:pt x="2016" y="48"/>
                      <a:pt x="2208" y="24"/>
                    </a:cubicBezTo>
                    <a:cubicBezTo>
                      <a:pt x="2400" y="0"/>
                      <a:pt x="2624" y="72"/>
                      <a:pt x="2784" y="120"/>
                    </a:cubicBezTo>
                    <a:cubicBezTo>
                      <a:pt x="2944" y="168"/>
                      <a:pt x="3040" y="248"/>
                      <a:pt x="3168" y="312"/>
                    </a:cubicBezTo>
                    <a:cubicBezTo>
                      <a:pt x="3296" y="376"/>
                      <a:pt x="3424" y="440"/>
                      <a:pt x="3552" y="504"/>
                    </a:cubicBezTo>
                  </a:path>
                </a:pathLst>
              </a:custGeom>
              <a:noFill/>
              <a:ln w="38100" cap="flat" cmpd="sng">
                <a:solidFill>
                  <a:schemeClr val="tx1"/>
                </a:solidFill>
                <a:prstDash val="solid"/>
                <a:round/>
                <a:headEnd type="none" w="med" len="med"/>
                <a:tailEnd type="none" w="med"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Line 33"/>
              <p:cNvSpPr>
                <a:spLocks noChangeShapeType="1"/>
              </p:cNvSpPr>
              <p:nvPr/>
            </p:nvSpPr>
            <p:spPr bwMode="auto">
              <a:xfrm flipV="1">
                <a:off x="3777" y="933"/>
                <a:ext cx="338" cy="939"/>
              </a:xfrm>
              <a:prstGeom prst="line">
                <a:avLst/>
              </a:prstGeom>
              <a:noFill/>
              <a:ln w="38100">
                <a:solidFill>
                  <a:srgbClr val="3366FF"/>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2" name="Line 34"/>
              <p:cNvSpPr>
                <a:spLocks noChangeShapeType="1"/>
              </p:cNvSpPr>
              <p:nvPr/>
            </p:nvSpPr>
            <p:spPr bwMode="auto">
              <a:xfrm flipV="1">
                <a:off x="3777" y="736"/>
                <a:ext cx="1252" cy="1136"/>
              </a:xfrm>
              <a:prstGeom prst="line">
                <a:avLst/>
              </a:prstGeom>
              <a:noFill/>
              <a:ln w="38100">
                <a:solidFill>
                  <a:srgbClr val="0000FF"/>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3" name="Line 35"/>
              <p:cNvSpPr>
                <a:spLocks noChangeShapeType="1"/>
              </p:cNvSpPr>
              <p:nvPr/>
            </p:nvSpPr>
            <p:spPr bwMode="auto">
              <a:xfrm flipV="1">
                <a:off x="4115" y="736"/>
                <a:ext cx="879" cy="197"/>
              </a:xfrm>
              <a:prstGeom prst="line">
                <a:avLst/>
              </a:prstGeom>
              <a:noFill/>
              <a:ln w="38100">
                <a:solidFill>
                  <a:srgbClr val="FF6600"/>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4" name="Text Box 39"/>
              <p:cNvSpPr txBox="1">
                <a:spLocks noChangeArrowheads="1"/>
              </p:cNvSpPr>
              <p:nvPr/>
            </p:nvSpPr>
            <p:spPr bwMode="auto">
              <a:xfrm>
                <a:off x="3680" y="1824"/>
                <a:ext cx="304" cy="308"/>
              </a:xfrm>
              <a:prstGeom prst="rect">
                <a:avLst/>
              </a:prstGeom>
              <a:noFill/>
              <a:ln w="19050">
                <a:noFill/>
                <a:miter lim="800000"/>
                <a:headEnd/>
                <a:tailEnd type="none" w="med" len="lg"/>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1"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rPr>
                  <a:t>O</a:t>
                </a:r>
              </a:p>
            </p:txBody>
          </p:sp>
          <p:sp>
            <p:nvSpPr>
              <p:cNvPr id="15" name="Text Box 40"/>
              <p:cNvSpPr txBox="1">
                <a:spLocks noChangeArrowheads="1"/>
              </p:cNvSpPr>
              <p:nvPr/>
            </p:nvSpPr>
            <p:spPr bwMode="auto">
              <a:xfrm>
                <a:off x="4347" y="268"/>
                <a:ext cx="972" cy="308"/>
              </a:xfrm>
              <a:prstGeom prst="rect">
                <a:avLst/>
              </a:prstGeom>
              <a:noFill/>
              <a:ln w="19050">
                <a:noFill/>
                <a:miter lim="800000"/>
                <a:headEnd/>
                <a:tailEnd type="none" w="med" len="lg"/>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sym typeface="Symbol" pitchFamily="18" charset="2"/>
                  </a:rPr>
                  <a:t></a:t>
                </a:r>
                <a:r>
                  <a:rPr kumimoji="0" lang="en-US" altLang="zh-CN" sz="2600" b="0" i="1"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sym typeface="Symbol" pitchFamily="18" charset="2"/>
                  </a:rPr>
                  <a:t>s</a:t>
                </a:r>
              </a:p>
            </p:txBody>
          </p:sp>
          <p:sp>
            <p:nvSpPr>
              <p:cNvPr id="16" name="Text Box 41"/>
              <p:cNvSpPr txBox="1">
                <a:spLocks noChangeArrowheads="1"/>
              </p:cNvSpPr>
              <p:nvPr/>
            </p:nvSpPr>
            <p:spPr bwMode="auto">
              <a:xfrm>
                <a:off x="3981" y="587"/>
                <a:ext cx="202" cy="308"/>
              </a:xfrm>
              <a:prstGeom prst="rect">
                <a:avLst/>
              </a:prstGeom>
              <a:noFill/>
              <a:ln w="19050">
                <a:noFill/>
                <a:miter lim="800000"/>
                <a:headEnd/>
                <a:tailEnd type="none" w="med" len="lg"/>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1"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rPr>
                  <a:t>A</a:t>
                </a:r>
                <a:endParaRPr kumimoji="0" lang="en-US" altLang="zh-CN" sz="2600" b="1"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endParaRPr>
              </a:p>
            </p:txBody>
          </p:sp>
          <p:sp>
            <p:nvSpPr>
              <p:cNvPr id="17" name="Text Box 42"/>
              <p:cNvSpPr txBox="1">
                <a:spLocks noChangeArrowheads="1"/>
              </p:cNvSpPr>
              <p:nvPr/>
            </p:nvSpPr>
            <p:spPr bwMode="auto">
              <a:xfrm>
                <a:off x="5029" y="488"/>
                <a:ext cx="236" cy="308"/>
              </a:xfrm>
              <a:prstGeom prst="rect">
                <a:avLst/>
              </a:prstGeom>
              <a:noFill/>
              <a:ln w="19050">
                <a:noFill/>
                <a:miter lim="800000"/>
                <a:headEnd/>
                <a:tailEnd type="none" w="med" len="lg"/>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1"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rPr>
                  <a:t>B</a:t>
                </a:r>
                <a:endParaRPr kumimoji="0" lang="en-US" altLang="zh-CN" sz="2600" b="1"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endParaRPr>
              </a:p>
            </p:txBody>
          </p:sp>
          <p:sp>
            <p:nvSpPr>
              <p:cNvPr id="18" name="Oval 43"/>
              <p:cNvSpPr>
                <a:spLocks noChangeArrowheads="1"/>
              </p:cNvSpPr>
              <p:nvPr/>
            </p:nvSpPr>
            <p:spPr bwMode="auto">
              <a:xfrm>
                <a:off x="5023" y="703"/>
                <a:ext cx="34" cy="49"/>
              </a:xfrm>
              <a:prstGeom prst="ellipse">
                <a:avLst/>
              </a:prstGeom>
              <a:solidFill>
                <a:schemeClr val="accent1"/>
              </a:solidFill>
              <a:ln w="19050">
                <a:solidFill>
                  <a:schemeClr val="tx1"/>
                </a:solidFill>
                <a:round/>
                <a:headEnd/>
                <a:tailEnd type="none" w="med"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endParaRPr>
              </a:p>
            </p:txBody>
          </p:sp>
          <p:sp>
            <p:nvSpPr>
              <p:cNvPr id="19" name="Oval 44"/>
              <p:cNvSpPr>
                <a:spLocks noChangeArrowheads="1"/>
              </p:cNvSpPr>
              <p:nvPr/>
            </p:nvSpPr>
            <p:spPr bwMode="auto">
              <a:xfrm>
                <a:off x="4093" y="916"/>
                <a:ext cx="34" cy="50"/>
              </a:xfrm>
              <a:prstGeom prst="ellipse">
                <a:avLst/>
              </a:prstGeom>
              <a:solidFill>
                <a:schemeClr val="accent1"/>
              </a:solidFill>
              <a:ln w="19050">
                <a:solidFill>
                  <a:schemeClr val="tx1"/>
                </a:solidFill>
                <a:round/>
                <a:headEnd/>
                <a:tailEnd type="none" w="med"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endParaRPr>
              </a:p>
            </p:txBody>
          </p:sp>
        </p:grpSp>
        <p:grpSp>
          <p:nvGrpSpPr>
            <p:cNvPr id="24" name="Group 57"/>
            <p:cNvGrpSpPr>
              <a:grpSpLocks/>
            </p:cNvGrpSpPr>
            <p:nvPr/>
          </p:nvGrpSpPr>
          <p:grpSpPr bwMode="auto">
            <a:xfrm>
              <a:off x="8020664" y="2676832"/>
              <a:ext cx="1881188" cy="1044575"/>
              <a:chOff x="4080" y="752"/>
              <a:chExt cx="1185" cy="658"/>
            </a:xfrm>
          </p:grpSpPr>
          <p:sp>
            <p:nvSpPr>
              <p:cNvPr id="25" name="Freeform 51"/>
              <p:cNvSpPr>
                <a:spLocks/>
              </p:cNvSpPr>
              <p:nvPr/>
            </p:nvSpPr>
            <p:spPr bwMode="auto">
              <a:xfrm>
                <a:off x="4080" y="958"/>
                <a:ext cx="432" cy="240"/>
              </a:xfrm>
              <a:custGeom>
                <a:avLst/>
                <a:gdLst>
                  <a:gd name="T0" fmla="*/ 0 w 432"/>
                  <a:gd name="T1" fmla="*/ 0 h 240"/>
                  <a:gd name="T2" fmla="*/ 240 w 432"/>
                  <a:gd name="T3" fmla="*/ 48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cubicBezTo>
                      <a:pt x="84" y="4"/>
                      <a:pt x="168" y="8"/>
                      <a:pt x="240" y="48"/>
                    </a:cubicBezTo>
                    <a:cubicBezTo>
                      <a:pt x="312" y="88"/>
                      <a:pt x="372" y="164"/>
                      <a:pt x="432" y="240"/>
                    </a:cubicBezTo>
                  </a:path>
                </a:pathLst>
              </a:custGeom>
              <a:noFill/>
              <a:ln w="38100" cap="flat" cmpd="sng">
                <a:solidFill>
                  <a:schemeClr val="bg1"/>
                </a:solidFill>
                <a:prstDash val="sysDot"/>
                <a:round/>
                <a:headEnd type="none" w="med" len="med"/>
                <a:tailEnd type="none" w="med" len="me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6" name="Line 52"/>
              <p:cNvSpPr>
                <a:spLocks noChangeShapeType="1"/>
              </p:cNvSpPr>
              <p:nvPr/>
            </p:nvSpPr>
            <p:spPr bwMode="auto">
              <a:xfrm>
                <a:off x="4512" y="1198"/>
                <a:ext cx="174" cy="212"/>
              </a:xfrm>
              <a:prstGeom prst="line">
                <a:avLst/>
              </a:prstGeom>
              <a:noFill/>
              <a:ln w="38100">
                <a:solidFill>
                  <a:schemeClr val="tx1"/>
                </a:solidFill>
                <a:round/>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7" name="Line 53"/>
              <p:cNvSpPr>
                <a:spLocks noChangeShapeType="1"/>
              </p:cNvSpPr>
              <p:nvPr/>
            </p:nvSpPr>
            <p:spPr bwMode="auto">
              <a:xfrm>
                <a:off x="5057" y="752"/>
                <a:ext cx="208" cy="181"/>
              </a:xfrm>
              <a:prstGeom prst="line">
                <a:avLst/>
              </a:prstGeom>
              <a:noFill/>
              <a:ln w="38100">
                <a:solidFill>
                  <a:schemeClr val="bg1"/>
                </a:solidFill>
                <a:round/>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8" name="Line 54"/>
              <p:cNvSpPr>
                <a:spLocks noChangeShapeType="1"/>
              </p:cNvSpPr>
              <p:nvPr/>
            </p:nvSpPr>
            <p:spPr bwMode="auto">
              <a:xfrm flipH="1">
                <a:off x="4656" y="864"/>
                <a:ext cx="576" cy="515"/>
              </a:xfrm>
              <a:prstGeom prst="line">
                <a:avLst/>
              </a:prstGeom>
              <a:noFill/>
              <a:ln w="38100">
                <a:solidFill>
                  <a:schemeClr val="tx1"/>
                </a:solidFill>
                <a:round/>
                <a:headEnd type="triangle" w="sm" len="lg"/>
                <a:tailEnd type="triangle" w="sm" len="lg"/>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29" name="Object 4"/>
              <p:cNvGraphicFramePr>
                <a:graphicFrameLocks noChangeAspect="1"/>
              </p:cNvGraphicFramePr>
              <p:nvPr/>
            </p:nvGraphicFramePr>
            <p:xfrm>
              <a:off x="4891" y="1053"/>
              <a:ext cx="331" cy="268"/>
            </p:xfrm>
            <a:graphic>
              <a:graphicData uri="http://schemas.openxmlformats.org/presentationml/2006/ole">
                <mc:AlternateContent xmlns:mc="http://schemas.openxmlformats.org/markup-compatibility/2006">
                  <mc:Choice xmlns:v="urn:schemas-microsoft-com:vml" Requires="v">
                    <p:oleObj name="Equation" r:id="rId12" imgW="142920" imgH="104760" progId="">
                      <p:embed/>
                    </p:oleObj>
                  </mc:Choice>
                  <mc:Fallback>
                    <p:oleObj name="Equation" r:id="rId12" imgW="142920" imgH="104760" progId="">
                      <p:embed/>
                      <p:pic>
                        <p:nvPicPr>
                          <p:cNvPr id="29" name="Object 4"/>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891" y="1053"/>
                            <a:ext cx="331"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32" name="组合 31">
            <a:extLst>
              <a:ext uri="{FF2B5EF4-FFF2-40B4-BE49-F238E27FC236}">
                <a16:creationId xmlns:a16="http://schemas.microsoft.com/office/drawing/2014/main" id="{5281BAC4-A1B7-F80F-44D7-136C914B8C9A}"/>
              </a:ext>
            </a:extLst>
          </p:cNvPr>
          <p:cNvGrpSpPr/>
          <p:nvPr/>
        </p:nvGrpSpPr>
        <p:grpSpPr>
          <a:xfrm>
            <a:off x="804683" y="5061792"/>
            <a:ext cx="5735206" cy="1473220"/>
            <a:chOff x="868243" y="3245158"/>
            <a:chExt cx="5735206" cy="1473220"/>
          </a:xfrm>
        </p:grpSpPr>
        <p:graphicFrame>
          <p:nvGraphicFramePr>
            <p:cNvPr id="3" name="对象 2"/>
            <p:cNvGraphicFramePr>
              <a:graphicFrameLocks noChangeAspect="1"/>
            </p:cNvGraphicFramePr>
            <p:nvPr>
              <p:extLst>
                <p:ext uri="{D42A27DB-BD31-4B8C-83A1-F6EECF244321}">
                  <p14:modId xmlns:p14="http://schemas.microsoft.com/office/powerpoint/2010/main" val="440752404"/>
                </p:ext>
              </p:extLst>
            </p:nvPr>
          </p:nvGraphicFramePr>
          <p:xfrm>
            <a:off x="880943" y="3964315"/>
            <a:ext cx="792163" cy="754063"/>
          </p:xfrm>
          <a:graphic>
            <a:graphicData uri="http://schemas.openxmlformats.org/presentationml/2006/ole">
              <mc:AlternateContent xmlns:mc="http://schemas.openxmlformats.org/markup-compatibility/2006">
                <mc:Choice xmlns:v="urn:schemas-microsoft-com:vml" Requires="v">
                  <p:oleObj name="Equation" r:id="rId14" imgW="266400" imgH="253800" progId="Equation.DSMT4">
                    <p:embed/>
                  </p:oleObj>
                </mc:Choice>
                <mc:Fallback>
                  <p:oleObj name="Equation" r:id="rId14" imgW="266400" imgH="253800" progId="Equation.DSMT4">
                    <p:embed/>
                    <p:pic>
                      <p:nvPicPr>
                        <p:cNvPr id="3" name="对象 2"/>
                        <p:cNvPicPr/>
                        <p:nvPr/>
                      </p:nvPicPr>
                      <p:blipFill>
                        <a:blip r:embed="rId15"/>
                        <a:stretch>
                          <a:fillRect/>
                        </a:stretch>
                      </p:blipFill>
                      <p:spPr>
                        <a:xfrm>
                          <a:off x="880943" y="3964315"/>
                          <a:ext cx="792163" cy="754063"/>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274230081"/>
                </p:ext>
              </p:extLst>
            </p:nvPr>
          </p:nvGraphicFramePr>
          <p:xfrm>
            <a:off x="1978250" y="4071035"/>
            <a:ext cx="603250" cy="490538"/>
          </p:xfrm>
          <a:graphic>
            <a:graphicData uri="http://schemas.openxmlformats.org/presentationml/2006/ole">
              <mc:AlternateContent xmlns:mc="http://schemas.openxmlformats.org/markup-compatibility/2006">
                <mc:Choice xmlns:v="urn:schemas-microsoft-com:vml" Requires="v">
                  <p:oleObj name="Equation" r:id="rId16" imgW="203040" imgH="164880" progId="Equation.DSMT4">
                    <p:embed/>
                  </p:oleObj>
                </mc:Choice>
                <mc:Fallback>
                  <p:oleObj name="Equation" r:id="rId16" imgW="203040" imgH="164880" progId="Equation.DSMT4">
                    <p:embed/>
                    <p:pic>
                      <p:nvPicPr>
                        <p:cNvPr id="34" name="对象 33"/>
                        <p:cNvPicPr/>
                        <p:nvPr/>
                      </p:nvPicPr>
                      <p:blipFill>
                        <a:blip r:embed="rId17"/>
                        <a:stretch>
                          <a:fillRect/>
                        </a:stretch>
                      </p:blipFill>
                      <p:spPr>
                        <a:xfrm>
                          <a:off x="1978250" y="4071035"/>
                          <a:ext cx="603250" cy="490538"/>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95475110"/>
                </p:ext>
              </p:extLst>
            </p:nvPr>
          </p:nvGraphicFramePr>
          <p:xfrm>
            <a:off x="2801941" y="4077027"/>
            <a:ext cx="603250" cy="528637"/>
          </p:xfrm>
          <a:graphic>
            <a:graphicData uri="http://schemas.openxmlformats.org/presentationml/2006/ole">
              <mc:AlternateContent xmlns:mc="http://schemas.openxmlformats.org/markup-compatibility/2006">
                <mc:Choice xmlns:v="urn:schemas-microsoft-com:vml" Requires="v">
                  <p:oleObj name="Equation" r:id="rId18" imgW="203040" imgH="177480" progId="Equation.DSMT4">
                    <p:embed/>
                  </p:oleObj>
                </mc:Choice>
                <mc:Fallback>
                  <p:oleObj name="Equation" r:id="rId18" imgW="203040" imgH="177480" progId="Equation.DSMT4">
                    <p:embed/>
                    <p:pic>
                      <p:nvPicPr>
                        <p:cNvPr id="35" name="对象 34"/>
                        <p:cNvPicPr/>
                        <p:nvPr/>
                      </p:nvPicPr>
                      <p:blipFill>
                        <a:blip r:embed="rId19"/>
                        <a:stretch>
                          <a:fillRect/>
                        </a:stretch>
                      </p:blipFill>
                      <p:spPr>
                        <a:xfrm>
                          <a:off x="2801941" y="4077027"/>
                          <a:ext cx="603250" cy="528637"/>
                        </a:xfrm>
                        <a:prstGeom prst="rect">
                          <a:avLst/>
                        </a:prstGeom>
                      </p:spPr>
                    </p:pic>
                  </p:oleObj>
                </mc:Fallback>
              </mc:AlternateContent>
            </a:graphicData>
          </a:graphic>
        </p:graphicFrame>
        <p:graphicFrame>
          <p:nvGraphicFramePr>
            <p:cNvPr id="36" name="Object 16"/>
            <p:cNvGraphicFramePr>
              <a:graphicFrameLocks noChangeAspect="1"/>
            </p:cNvGraphicFramePr>
            <p:nvPr>
              <p:extLst>
                <p:ext uri="{D42A27DB-BD31-4B8C-83A1-F6EECF244321}">
                  <p14:modId xmlns:p14="http://schemas.microsoft.com/office/powerpoint/2010/main" val="1009152087"/>
                </p:ext>
              </p:extLst>
            </p:nvPr>
          </p:nvGraphicFramePr>
          <p:xfrm>
            <a:off x="3704469" y="3707140"/>
            <a:ext cx="1219200" cy="1011238"/>
          </p:xfrm>
          <a:graphic>
            <a:graphicData uri="http://schemas.openxmlformats.org/presentationml/2006/ole">
              <mc:AlternateContent xmlns:mc="http://schemas.openxmlformats.org/markup-compatibility/2006">
                <mc:Choice xmlns:v="urn:schemas-microsoft-com:vml" Requires="v">
                  <p:oleObj name="公式" r:id="rId20" imgW="380670" imgH="317225" progId="Equation.3">
                    <p:embed/>
                  </p:oleObj>
                </mc:Choice>
                <mc:Fallback>
                  <p:oleObj name="公式" r:id="rId20" imgW="380670" imgH="317225" progId="Equation.3">
                    <p:embed/>
                    <p:pic>
                      <p:nvPicPr>
                        <p:cNvPr id="36"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04469" y="3707140"/>
                          <a:ext cx="12192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1"/>
            <p:cNvGraphicFramePr>
              <a:graphicFrameLocks noChangeAspect="1"/>
            </p:cNvGraphicFramePr>
            <p:nvPr>
              <p:extLst>
                <p:ext uri="{D42A27DB-BD31-4B8C-83A1-F6EECF244321}">
                  <p14:modId xmlns:p14="http://schemas.microsoft.com/office/powerpoint/2010/main" val="1088723952"/>
                </p:ext>
              </p:extLst>
            </p:nvPr>
          </p:nvGraphicFramePr>
          <p:xfrm>
            <a:off x="5308049" y="3707140"/>
            <a:ext cx="1295400" cy="1011238"/>
          </p:xfrm>
          <a:graphic>
            <a:graphicData uri="http://schemas.openxmlformats.org/presentationml/2006/ole">
              <mc:AlternateContent xmlns:mc="http://schemas.openxmlformats.org/markup-compatibility/2006">
                <mc:Choice xmlns:v="urn:schemas-microsoft-com:vml" Requires="v">
                  <p:oleObj name="公式" r:id="rId22" imgW="406048" imgH="317225" progId="Equation.3">
                    <p:embed/>
                  </p:oleObj>
                </mc:Choice>
                <mc:Fallback>
                  <p:oleObj name="公式" r:id="rId22" imgW="406048" imgH="317225" progId="Equation.3">
                    <p:embed/>
                    <p:pic>
                      <p:nvPicPr>
                        <p:cNvPr id="37"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08049" y="3707140"/>
                          <a:ext cx="12954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Rectangle 47">
              <a:extLst>
                <a:ext uri="{FF2B5EF4-FFF2-40B4-BE49-F238E27FC236}">
                  <a16:creationId xmlns:a16="http://schemas.microsoft.com/office/drawing/2014/main" id="{D092B8E9-7BBD-E2FE-653D-BAE23C84D70C}"/>
                </a:ext>
              </a:extLst>
            </p:cNvPr>
            <p:cNvSpPr>
              <a:spLocks noChangeArrowheads="1"/>
            </p:cNvSpPr>
            <p:nvPr/>
          </p:nvSpPr>
          <p:spPr bwMode="auto">
            <a:xfrm>
              <a:off x="868243" y="3245158"/>
              <a:ext cx="1597025" cy="457200"/>
            </a:xfrm>
            <a:prstGeom prst="rect">
              <a:avLst/>
            </a:prstGeom>
            <a:noFill/>
            <a:ln w="9525">
              <a:noFill/>
              <a:miter lim="800000"/>
              <a:headEnd/>
              <a:tailEnd/>
            </a:ln>
          </p:spPr>
          <p:txBody>
            <a:bodyPr lIns="92075" tIns="46038" rIns="92075" bIns="46038"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辨析：</a:t>
              </a:r>
            </a:p>
          </p:txBody>
        </p:sp>
      </p:grpSp>
      <p:grpSp>
        <p:nvGrpSpPr>
          <p:cNvPr id="31" name="组合 30">
            <a:extLst>
              <a:ext uri="{FF2B5EF4-FFF2-40B4-BE49-F238E27FC236}">
                <a16:creationId xmlns:a16="http://schemas.microsoft.com/office/drawing/2014/main" id="{0AFE7C34-3C1F-BFF9-3299-2EF2484A3ACB}"/>
              </a:ext>
            </a:extLst>
          </p:cNvPr>
          <p:cNvGrpSpPr/>
          <p:nvPr/>
        </p:nvGrpSpPr>
        <p:grpSpPr>
          <a:xfrm>
            <a:off x="1433061" y="3398716"/>
            <a:ext cx="3288344" cy="1293813"/>
            <a:chOff x="3609244" y="1435764"/>
            <a:chExt cx="3288344" cy="1293813"/>
          </a:xfrm>
        </p:grpSpPr>
        <p:graphicFrame>
          <p:nvGraphicFramePr>
            <p:cNvPr id="41" name="Object 2"/>
            <p:cNvGraphicFramePr>
              <a:graphicFrameLocks/>
            </p:cNvGraphicFramePr>
            <p:nvPr>
              <p:extLst>
                <p:ext uri="{D42A27DB-BD31-4B8C-83A1-F6EECF244321}">
                  <p14:modId xmlns:p14="http://schemas.microsoft.com/office/powerpoint/2010/main" val="2305090153"/>
                </p:ext>
              </p:extLst>
            </p:nvPr>
          </p:nvGraphicFramePr>
          <p:xfrm>
            <a:off x="3609244" y="1435764"/>
            <a:ext cx="2284413" cy="1293813"/>
          </p:xfrm>
          <a:graphic>
            <a:graphicData uri="http://schemas.openxmlformats.org/presentationml/2006/ole">
              <mc:AlternateContent xmlns:mc="http://schemas.openxmlformats.org/markup-compatibility/2006">
                <mc:Choice xmlns:v="urn:schemas-microsoft-com:vml" Requires="v">
                  <p:oleObj name="Equation" r:id="rId24" imgW="761669" imgH="431613" progId="">
                    <p:embed/>
                  </p:oleObj>
                </mc:Choice>
                <mc:Fallback>
                  <p:oleObj name="Equation" r:id="rId24" imgW="761669" imgH="431613" progId="">
                    <p:embed/>
                    <p:pic>
                      <p:nvPicPr>
                        <p:cNvPr id="41" name="Object 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09244" y="1435764"/>
                          <a:ext cx="2284413" cy="1293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297942033"/>
                </p:ext>
              </p:extLst>
            </p:nvPr>
          </p:nvGraphicFramePr>
          <p:xfrm>
            <a:off x="5889849" y="1473864"/>
            <a:ext cx="1007739" cy="1248562"/>
          </p:xfrm>
          <a:graphic>
            <a:graphicData uri="http://schemas.openxmlformats.org/presentationml/2006/ole">
              <mc:AlternateContent xmlns:mc="http://schemas.openxmlformats.org/markup-compatibility/2006">
                <mc:Choice xmlns:v="urn:schemas-microsoft-com:vml" Requires="v">
                  <p:oleObj name="Equation" r:id="rId26" imgW="317160" imgH="393480" progId="Equation.DSMT4">
                    <p:embed/>
                  </p:oleObj>
                </mc:Choice>
                <mc:Fallback>
                  <p:oleObj name="Equation" r:id="rId26" imgW="317160" imgH="393480" progId="Equation.DSMT4">
                    <p:embed/>
                    <p:pic>
                      <p:nvPicPr>
                        <p:cNvPr id="55" name="对象 54"/>
                        <p:cNvPicPr/>
                        <p:nvPr/>
                      </p:nvPicPr>
                      <p:blipFill>
                        <a:blip r:embed="rId27"/>
                        <a:stretch>
                          <a:fillRect/>
                        </a:stretch>
                      </p:blipFill>
                      <p:spPr>
                        <a:xfrm>
                          <a:off x="5889849" y="1473864"/>
                          <a:ext cx="1007739" cy="1248562"/>
                        </a:xfrm>
                        <a:prstGeom prst="rect">
                          <a:avLst/>
                        </a:prstGeom>
                      </p:spPr>
                    </p:pic>
                  </p:oleObj>
                </mc:Fallback>
              </mc:AlternateContent>
            </a:graphicData>
          </a:graphic>
        </p:graphicFrame>
      </p:grpSp>
      <p:graphicFrame>
        <p:nvGraphicFramePr>
          <p:cNvPr id="33" name="Object 5">
            <a:extLst>
              <a:ext uri="{FF2B5EF4-FFF2-40B4-BE49-F238E27FC236}">
                <a16:creationId xmlns:a16="http://schemas.microsoft.com/office/drawing/2014/main" id="{549A0391-93CB-79D8-3997-90D136FD98D7}"/>
              </a:ext>
            </a:extLst>
          </p:cNvPr>
          <p:cNvGraphicFramePr>
            <a:graphicFrameLocks/>
          </p:cNvGraphicFramePr>
          <p:nvPr>
            <p:extLst>
              <p:ext uri="{D42A27DB-BD31-4B8C-83A1-F6EECF244321}">
                <p14:modId xmlns:p14="http://schemas.microsoft.com/office/powerpoint/2010/main" val="3009480563"/>
              </p:ext>
            </p:extLst>
          </p:nvPr>
        </p:nvGraphicFramePr>
        <p:xfrm>
          <a:off x="467510" y="64558"/>
          <a:ext cx="1601788" cy="763588"/>
        </p:xfrm>
        <a:graphic>
          <a:graphicData uri="http://schemas.openxmlformats.org/presentationml/2006/ole">
            <mc:AlternateContent xmlns:mc="http://schemas.openxmlformats.org/markup-compatibility/2006">
              <mc:Choice xmlns:v="urn:schemas-microsoft-com:vml" Requires="v">
                <p:oleObj name="Equation" r:id="rId4" imgW="467280" imgH="190440" progId="">
                  <p:embed/>
                </p:oleObj>
              </mc:Choice>
              <mc:Fallback>
                <p:oleObj name="Equation" r:id="rId4" imgW="467280" imgH="190440" progId="">
                  <p:embed/>
                  <p:pic>
                    <p:nvPicPr>
                      <p:cNvPr id="22" name="Object 5"/>
                      <p:cNvPicPr>
                        <a:picLocks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67510" y="64558"/>
                        <a:ext cx="160178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534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FEC5E0-2E56-41D5-9520-AF83DCB5BFA0}"/>
              </a:ext>
            </a:extLst>
          </p:cNvPr>
          <p:cNvSpPr>
            <a:spLocks noGrp="1"/>
          </p:cNvSpPr>
          <p:nvPr>
            <p:ph type="sldNum" sz="quarter" idx="12"/>
          </p:nvPr>
        </p:nvSpPr>
        <p:spPr/>
        <p:txBody>
          <a:bodyPr/>
          <a:lstStyle/>
          <a:p>
            <a:fld id="{2A0F8DBD-8DF3-48AE-BC97-D53FBB1B7C16}" type="slidenum">
              <a:rPr lang="en-US" smtClean="0"/>
              <a:pPr/>
              <a:t>50</a:t>
            </a:fld>
            <a:endParaRPr lang="en-US" dirty="0"/>
          </a:p>
        </p:txBody>
      </p:sp>
      <p:sp>
        <p:nvSpPr>
          <p:cNvPr id="3" name="文本框 2">
            <a:extLst>
              <a:ext uri="{FF2B5EF4-FFF2-40B4-BE49-F238E27FC236}">
                <a16:creationId xmlns:a16="http://schemas.microsoft.com/office/drawing/2014/main" id="{F544861F-B920-9CB1-6FD0-F0093BF89000}"/>
              </a:ext>
            </a:extLst>
          </p:cNvPr>
          <p:cNvSpPr txBox="1"/>
          <p:nvPr/>
        </p:nvSpPr>
        <p:spPr>
          <a:xfrm>
            <a:off x="396850" y="115256"/>
            <a:ext cx="4943246" cy="707886"/>
          </a:xfrm>
          <a:prstGeom prst="rect">
            <a:avLst/>
          </a:prstGeom>
          <a:noFill/>
        </p:spPr>
        <p:txBody>
          <a:bodyPr wrap="square">
            <a:spAutoFit/>
          </a:bodyPr>
          <a:lstStyle/>
          <a:p>
            <a:r>
              <a:rPr lang="zh-CN" altLang="en-US" sz="4000" dirty="0"/>
              <a:t>陀螺进动</a:t>
            </a:r>
          </a:p>
        </p:txBody>
      </p:sp>
      <p:sp>
        <p:nvSpPr>
          <p:cNvPr id="5" name="文本框 4">
            <a:extLst>
              <a:ext uri="{FF2B5EF4-FFF2-40B4-BE49-F238E27FC236}">
                <a16:creationId xmlns:a16="http://schemas.microsoft.com/office/drawing/2014/main" id="{B60402DC-9FDD-BDB8-E27E-5A4CDE76FCC7}"/>
              </a:ext>
            </a:extLst>
          </p:cNvPr>
          <p:cNvSpPr txBox="1"/>
          <p:nvPr/>
        </p:nvSpPr>
        <p:spPr>
          <a:xfrm>
            <a:off x="396850" y="1088668"/>
            <a:ext cx="6530644" cy="923330"/>
          </a:xfrm>
          <a:prstGeom prst="rect">
            <a:avLst/>
          </a:prstGeom>
          <a:noFill/>
        </p:spPr>
        <p:txBody>
          <a:bodyPr wrap="square">
            <a:spAutoFit/>
          </a:bodyPr>
          <a:lstStyle/>
          <a:p>
            <a:r>
              <a:rPr lang="zh-CN" altLang="en-US" dirty="0"/>
              <a:t>进动角速度与倾斜角 </a:t>
            </a:r>
            <a:r>
              <a:rPr lang="en-US" altLang="zh-CN" dirty="0"/>
              <a:t>θ </a:t>
            </a:r>
            <a:r>
              <a:rPr lang="zh-CN" altLang="en-US" dirty="0"/>
              <a:t>无关，但与陀螺的自转角速度 </a:t>
            </a:r>
            <a:r>
              <a:rPr lang="en-US" altLang="zh-CN" dirty="0"/>
              <a:t>ω </a:t>
            </a:r>
            <a:r>
              <a:rPr lang="zh-CN" altLang="en-US" dirty="0"/>
              <a:t>成反比</a:t>
            </a:r>
            <a:endParaRPr lang="en-US" altLang="zh-CN" dirty="0"/>
          </a:p>
          <a:p>
            <a:endParaRPr lang="en-US" altLang="zh-CN" dirty="0"/>
          </a:p>
          <a:p>
            <a:r>
              <a:rPr lang="zh-CN" altLang="en-US" dirty="0"/>
              <a:t>角速度</a:t>
            </a:r>
            <a:r>
              <a:rPr lang="en-US" altLang="zh-CN" dirty="0"/>
              <a:t>/</a:t>
            </a:r>
            <a:r>
              <a:rPr lang="zh-CN" altLang="en-US" dirty="0"/>
              <a:t>力矩方向改变，进动角速度均改变 </a:t>
            </a:r>
          </a:p>
        </p:txBody>
      </p:sp>
      <p:pic>
        <p:nvPicPr>
          <p:cNvPr id="6" name="图片 5">
            <a:extLst>
              <a:ext uri="{FF2B5EF4-FFF2-40B4-BE49-F238E27FC236}">
                <a16:creationId xmlns:a16="http://schemas.microsoft.com/office/drawing/2014/main" id="{291F804C-BEE1-7468-2E29-29B2882724C3}"/>
              </a:ext>
            </a:extLst>
          </p:cNvPr>
          <p:cNvPicPr>
            <a:picLocks noChangeAspect="1"/>
          </p:cNvPicPr>
          <p:nvPr/>
        </p:nvPicPr>
        <p:blipFill>
          <a:blip r:embed="rId2"/>
          <a:stretch>
            <a:fillRect/>
          </a:stretch>
        </p:blipFill>
        <p:spPr>
          <a:xfrm>
            <a:off x="396850" y="2062421"/>
            <a:ext cx="6530644" cy="2733157"/>
          </a:xfrm>
          <a:prstGeom prst="rect">
            <a:avLst/>
          </a:prstGeom>
        </p:spPr>
      </p:pic>
      <p:sp>
        <p:nvSpPr>
          <p:cNvPr id="4" name="文本框 3">
            <a:extLst>
              <a:ext uri="{FF2B5EF4-FFF2-40B4-BE49-F238E27FC236}">
                <a16:creationId xmlns:a16="http://schemas.microsoft.com/office/drawing/2014/main" id="{606BFC23-76EA-EC76-00FC-873CAC435554}"/>
              </a:ext>
            </a:extLst>
          </p:cNvPr>
          <p:cNvSpPr txBox="1"/>
          <p:nvPr/>
        </p:nvSpPr>
        <p:spPr>
          <a:xfrm>
            <a:off x="3505199" y="4230914"/>
            <a:ext cx="1182915" cy="369332"/>
          </a:xfrm>
          <a:prstGeom prst="rect">
            <a:avLst/>
          </a:prstGeom>
          <a:noFill/>
        </p:spPr>
        <p:txBody>
          <a:bodyPr wrap="square" rtlCol="0">
            <a:spAutoFit/>
          </a:bodyPr>
          <a:lstStyle/>
          <a:p>
            <a:r>
              <a:rPr lang="zh-CN" altLang="en-US" dirty="0"/>
              <a:t>方向向上</a:t>
            </a:r>
          </a:p>
        </p:txBody>
      </p:sp>
    </p:spTree>
    <p:extLst>
      <p:ext uri="{BB962C8B-B14F-4D97-AF65-F5344CB8AC3E}">
        <p14:creationId xmlns:p14="http://schemas.microsoft.com/office/powerpoint/2010/main" val="165844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2A8456-23A5-A93A-2735-009EA1FF5A71}"/>
              </a:ext>
            </a:extLst>
          </p:cNvPr>
          <p:cNvSpPr>
            <a:spLocks noGrp="1"/>
          </p:cNvSpPr>
          <p:nvPr>
            <p:ph type="sldNum" sz="quarter" idx="12"/>
          </p:nvPr>
        </p:nvSpPr>
        <p:spPr/>
        <p:txBody>
          <a:bodyPr/>
          <a:lstStyle/>
          <a:p>
            <a:fld id="{2A0F8DBD-8DF3-48AE-BC97-D53FBB1B7C16}" type="slidenum">
              <a:rPr lang="en-US" smtClean="0"/>
              <a:pPr/>
              <a:t>51</a:t>
            </a:fld>
            <a:endParaRPr lang="en-US" dirty="0"/>
          </a:p>
        </p:txBody>
      </p:sp>
      <p:sp>
        <p:nvSpPr>
          <p:cNvPr id="3" name="文本框 2">
            <a:extLst>
              <a:ext uri="{FF2B5EF4-FFF2-40B4-BE49-F238E27FC236}">
                <a16:creationId xmlns:a16="http://schemas.microsoft.com/office/drawing/2014/main" id="{9784B982-16BC-B97B-BFB3-519BFA61A87A}"/>
              </a:ext>
            </a:extLst>
          </p:cNvPr>
          <p:cNvSpPr txBox="1"/>
          <p:nvPr/>
        </p:nvSpPr>
        <p:spPr>
          <a:xfrm>
            <a:off x="483564" y="42012"/>
            <a:ext cx="5288129" cy="769441"/>
          </a:xfrm>
          <a:prstGeom prst="rect">
            <a:avLst/>
          </a:prstGeom>
          <a:noFill/>
        </p:spPr>
        <p:txBody>
          <a:bodyPr wrap="square">
            <a:spAutoFit/>
          </a:bodyPr>
          <a:lstStyle/>
          <a:p>
            <a:r>
              <a:rPr lang="zh-CN" altLang="en-US" sz="4400" dirty="0"/>
              <a:t>刚体的平面平行运动</a:t>
            </a:r>
          </a:p>
        </p:txBody>
      </p:sp>
      <p:sp>
        <p:nvSpPr>
          <p:cNvPr id="5" name="文本框 4">
            <a:extLst>
              <a:ext uri="{FF2B5EF4-FFF2-40B4-BE49-F238E27FC236}">
                <a16:creationId xmlns:a16="http://schemas.microsoft.com/office/drawing/2014/main" id="{22E9D077-891C-1015-B729-9D005C68C4DB}"/>
              </a:ext>
            </a:extLst>
          </p:cNvPr>
          <p:cNvSpPr txBox="1"/>
          <p:nvPr/>
        </p:nvSpPr>
        <p:spPr>
          <a:xfrm>
            <a:off x="483563" y="975283"/>
            <a:ext cx="11008615" cy="369332"/>
          </a:xfrm>
          <a:prstGeom prst="rect">
            <a:avLst/>
          </a:prstGeom>
          <a:noFill/>
        </p:spPr>
        <p:txBody>
          <a:bodyPr wrap="square">
            <a:spAutoFit/>
          </a:bodyPr>
          <a:lstStyle/>
          <a:p>
            <a:r>
              <a:rPr lang="zh-CN" altLang="en-US" dirty="0"/>
              <a:t>刚体做平面平行运动的总动能</a:t>
            </a:r>
            <a:r>
              <a:rPr lang="en-US" altLang="zh-CN" dirty="0"/>
              <a:t>=</a:t>
            </a:r>
            <a:r>
              <a:rPr lang="zh-CN" altLang="en-US" dirty="0"/>
              <a:t>刚体质心的平动动能</a:t>
            </a:r>
            <a:r>
              <a:rPr lang="en-US" altLang="zh-CN" dirty="0"/>
              <a:t>+</a:t>
            </a:r>
            <a:r>
              <a:rPr lang="zh-CN" altLang="en-US" dirty="0"/>
              <a:t>刚体绕过质心与运动平面垂直的转轴的转动动能</a:t>
            </a:r>
          </a:p>
        </p:txBody>
      </p:sp>
      <p:pic>
        <p:nvPicPr>
          <p:cNvPr id="7" name="图片 6">
            <a:extLst>
              <a:ext uri="{FF2B5EF4-FFF2-40B4-BE49-F238E27FC236}">
                <a16:creationId xmlns:a16="http://schemas.microsoft.com/office/drawing/2014/main" id="{F241A3AF-5AF9-7FDF-ED79-03F76F51AAE1}"/>
              </a:ext>
            </a:extLst>
          </p:cNvPr>
          <p:cNvPicPr>
            <a:picLocks noChangeAspect="1"/>
          </p:cNvPicPr>
          <p:nvPr/>
        </p:nvPicPr>
        <p:blipFill>
          <a:blip r:embed="rId2"/>
          <a:stretch>
            <a:fillRect/>
          </a:stretch>
        </p:blipFill>
        <p:spPr>
          <a:xfrm>
            <a:off x="483563" y="1741771"/>
            <a:ext cx="4271887" cy="2126331"/>
          </a:xfrm>
          <a:prstGeom prst="rect">
            <a:avLst/>
          </a:prstGeom>
        </p:spPr>
      </p:pic>
      <p:sp>
        <p:nvSpPr>
          <p:cNvPr id="8" name="文本框 7">
            <a:extLst>
              <a:ext uri="{FF2B5EF4-FFF2-40B4-BE49-F238E27FC236}">
                <a16:creationId xmlns:a16="http://schemas.microsoft.com/office/drawing/2014/main" id="{507C20C3-FAB1-AE73-C6BE-D22474355466}"/>
              </a:ext>
            </a:extLst>
          </p:cNvPr>
          <p:cNvSpPr txBox="1"/>
          <p:nvPr/>
        </p:nvSpPr>
        <p:spPr>
          <a:xfrm>
            <a:off x="2033625" y="2945495"/>
            <a:ext cx="5632706" cy="338554"/>
          </a:xfrm>
          <a:prstGeom prst="rect">
            <a:avLst/>
          </a:prstGeom>
          <a:noFill/>
        </p:spPr>
        <p:txBody>
          <a:bodyPr wrap="square" rtlCol="0">
            <a:spAutoFit/>
          </a:bodyPr>
          <a:lstStyle/>
          <a:p>
            <a:r>
              <a:rPr lang="zh-CN" altLang="en-US" sz="1600" dirty="0">
                <a:solidFill>
                  <a:srgbClr val="FF0000"/>
                </a:solidFill>
              </a:rPr>
              <a:t>有摩擦，不是滑动摩擦，因此不能用</a:t>
            </a:r>
            <a:r>
              <a:rPr lang="en-US" altLang="zh-CN" sz="1600" dirty="0" err="1">
                <a:solidFill>
                  <a:srgbClr val="FF0000"/>
                </a:solidFill>
              </a:rPr>
              <a:t>μF</a:t>
            </a:r>
            <a:r>
              <a:rPr lang="en-US" altLang="zh-CN" sz="1600" baseline="-25000" dirty="0" err="1">
                <a:solidFill>
                  <a:srgbClr val="FF0000"/>
                </a:solidFill>
              </a:rPr>
              <a:t>N</a:t>
            </a:r>
            <a:r>
              <a:rPr lang="en-US" altLang="zh-CN" sz="1600" baseline="-25000" dirty="0">
                <a:solidFill>
                  <a:srgbClr val="FF0000"/>
                </a:solidFill>
              </a:rPr>
              <a:t>,</a:t>
            </a:r>
            <a:r>
              <a:rPr lang="zh-CN" altLang="en-US" sz="1600" dirty="0">
                <a:solidFill>
                  <a:srgbClr val="FF0000"/>
                </a:solidFill>
              </a:rPr>
              <a:t>，且摩擦不做功</a:t>
            </a:r>
          </a:p>
        </p:txBody>
      </p:sp>
      <p:sp>
        <p:nvSpPr>
          <p:cNvPr id="9" name="文本框 8">
            <a:extLst>
              <a:ext uri="{FF2B5EF4-FFF2-40B4-BE49-F238E27FC236}">
                <a16:creationId xmlns:a16="http://schemas.microsoft.com/office/drawing/2014/main" id="{636E1547-87AA-B3B8-54B7-7E0D325C6B1A}"/>
              </a:ext>
            </a:extLst>
          </p:cNvPr>
          <p:cNvSpPr txBox="1"/>
          <p:nvPr/>
        </p:nvSpPr>
        <p:spPr>
          <a:xfrm>
            <a:off x="2699308" y="3511928"/>
            <a:ext cx="2516430" cy="338554"/>
          </a:xfrm>
          <a:prstGeom prst="rect">
            <a:avLst/>
          </a:prstGeom>
          <a:noFill/>
        </p:spPr>
        <p:txBody>
          <a:bodyPr wrap="square" rtlCol="0">
            <a:spAutoFit/>
          </a:bodyPr>
          <a:lstStyle/>
          <a:p>
            <a:r>
              <a:rPr lang="zh-CN" altLang="en-US" sz="1600" dirty="0">
                <a:solidFill>
                  <a:srgbClr val="FF0000"/>
                </a:solidFill>
              </a:rPr>
              <a:t>纯滚动：</a:t>
            </a:r>
            <a:r>
              <a:rPr lang="en-US" altLang="zh-CN" sz="1600" dirty="0">
                <a:solidFill>
                  <a:srgbClr val="FF0000"/>
                </a:solidFill>
              </a:rPr>
              <a:t>V</a:t>
            </a:r>
            <a:r>
              <a:rPr lang="en-US" altLang="zh-CN" sz="1600" baseline="-25000" dirty="0">
                <a:solidFill>
                  <a:srgbClr val="FF0000"/>
                </a:solidFill>
              </a:rPr>
              <a:t>C</a:t>
            </a:r>
            <a:r>
              <a:rPr lang="en-US" altLang="zh-CN" sz="1600" dirty="0">
                <a:solidFill>
                  <a:srgbClr val="FF0000"/>
                </a:solidFill>
              </a:rPr>
              <a:t>=Rꞷ  a</a:t>
            </a:r>
            <a:r>
              <a:rPr lang="en-US" altLang="zh-CN" sz="1600" baseline="-25000" dirty="0">
                <a:solidFill>
                  <a:srgbClr val="FF0000"/>
                </a:solidFill>
              </a:rPr>
              <a:t>c</a:t>
            </a:r>
            <a:r>
              <a:rPr lang="en-US" altLang="zh-CN" sz="1600" dirty="0">
                <a:solidFill>
                  <a:srgbClr val="FF0000"/>
                </a:solidFill>
              </a:rPr>
              <a:t>=Rꞵ</a:t>
            </a:r>
            <a:endParaRPr lang="zh-CN" altLang="en-US" sz="1600" baseline="-25000" dirty="0">
              <a:solidFill>
                <a:srgbClr val="FF0000"/>
              </a:solidFill>
            </a:endParaRPr>
          </a:p>
        </p:txBody>
      </p:sp>
      <p:grpSp>
        <p:nvGrpSpPr>
          <p:cNvPr id="18" name="组合 17">
            <a:extLst>
              <a:ext uri="{FF2B5EF4-FFF2-40B4-BE49-F238E27FC236}">
                <a16:creationId xmlns:a16="http://schemas.microsoft.com/office/drawing/2014/main" id="{FD226937-2ECF-FE94-6C34-E2B0A278A16C}"/>
              </a:ext>
            </a:extLst>
          </p:cNvPr>
          <p:cNvGrpSpPr/>
          <p:nvPr/>
        </p:nvGrpSpPr>
        <p:grpSpPr>
          <a:xfrm>
            <a:off x="483563" y="3997084"/>
            <a:ext cx="2522984" cy="2184846"/>
            <a:chOff x="483563" y="3997084"/>
            <a:chExt cx="2522984" cy="2184846"/>
          </a:xfrm>
        </p:grpSpPr>
        <p:grpSp>
          <p:nvGrpSpPr>
            <p:cNvPr id="16" name="组合 15">
              <a:extLst>
                <a:ext uri="{FF2B5EF4-FFF2-40B4-BE49-F238E27FC236}">
                  <a16:creationId xmlns:a16="http://schemas.microsoft.com/office/drawing/2014/main" id="{6736FAAB-EBD4-5419-ED38-4D88C1E8E83F}"/>
                </a:ext>
              </a:extLst>
            </p:cNvPr>
            <p:cNvGrpSpPr/>
            <p:nvPr/>
          </p:nvGrpSpPr>
          <p:grpSpPr>
            <a:xfrm>
              <a:off x="483563" y="4265258"/>
              <a:ext cx="2522984" cy="1916672"/>
              <a:chOff x="483564" y="4063864"/>
              <a:chExt cx="2522984" cy="1916672"/>
            </a:xfrm>
          </p:grpSpPr>
          <p:pic>
            <p:nvPicPr>
              <p:cNvPr id="11" name="图片 10">
                <a:extLst>
                  <a:ext uri="{FF2B5EF4-FFF2-40B4-BE49-F238E27FC236}">
                    <a16:creationId xmlns:a16="http://schemas.microsoft.com/office/drawing/2014/main" id="{4A7131ED-17A9-C9C3-7B5B-FB188535A02E}"/>
                  </a:ext>
                </a:extLst>
              </p:cNvPr>
              <p:cNvPicPr>
                <a:picLocks noChangeAspect="1"/>
              </p:cNvPicPr>
              <p:nvPr/>
            </p:nvPicPr>
            <p:blipFill>
              <a:blip r:embed="rId3"/>
              <a:stretch>
                <a:fillRect/>
              </a:stretch>
            </p:blipFill>
            <p:spPr>
              <a:xfrm>
                <a:off x="494593" y="4063864"/>
                <a:ext cx="2124913" cy="423909"/>
              </a:xfrm>
              <a:prstGeom prst="rect">
                <a:avLst/>
              </a:prstGeom>
            </p:spPr>
          </p:pic>
          <p:pic>
            <p:nvPicPr>
              <p:cNvPr id="13" name="图片 12">
                <a:extLst>
                  <a:ext uri="{FF2B5EF4-FFF2-40B4-BE49-F238E27FC236}">
                    <a16:creationId xmlns:a16="http://schemas.microsoft.com/office/drawing/2014/main" id="{D91BBB24-DD87-C4EE-1DAE-1E64244E354F}"/>
                  </a:ext>
                </a:extLst>
              </p:cNvPr>
              <p:cNvPicPr>
                <a:picLocks noChangeAspect="1"/>
              </p:cNvPicPr>
              <p:nvPr/>
            </p:nvPicPr>
            <p:blipFill>
              <a:blip r:embed="rId4"/>
              <a:stretch>
                <a:fillRect/>
              </a:stretch>
            </p:blipFill>
            <p:spPr>
              <a:xfrm>
                <a:off x="483564" y="4593942"/>
                <a:ext cx="2522984" cy="433464"/>
              </a:xfrm>
              <a:prstGeom prst="rect">
                <a:avLst/>
              </a:prstGeom>
            </p:spPr>
          </p:pic>
          <p:pic>
            <p:nvPicPr>
              <p:cNvPr id="15" name="图片 14">
                <a:extLst>
                  <a:ext uri="{FF2B5EF4-FFF2-40B4-BE49-F238E27FC236}">
                    <a16:creationId xmlns:a16="http://schemas.microsoft.com/office/drawing/2014/main" id="{1F37924C-7607-FAFC-389D-379CF87D1366}"/>
                  </a:ext>
                </a:extLst>
              </p:cNvPr>
              <p:cNvPicPr>
                <a:picLocks noChangeAspect="1"/>
              </p:cNvPicPr>
              <p:nvPr/>
            </p:nvPicPr>
            <p:blipFill>
              <a:blip r:embed="rId5"/>
              <a:stretch>
                <a:fillRect/>
              </a:stretch>
            </p:blipFill>
            <p:spPr>
              <a:xfrm>
                <a:off x="494593" y="5110914"/>
                <a:ext cx="1831641" cy="869622"/>
              </a:xfrm>
              <a:prstGeom prst="rect">
                <a:avLst/>
              </a:prstGeom>
            </p:spPr>
          </p:pic>
        </p:grpSp>
        <p:sp>
          <p:nvSpPr>
            <p:cNvPr id="17" name="文本框 16">
              <a:extLst>
                <a:ext uri="{FF2B5EF4-FFF2-40B4-BE49-F238E27FC236}">
                  <a16:creationId xmlns:a16="http://schemas.microsoft.com/office/drawing/2014/main" id="{5523CC15-87B0-5DBB-6F87-2C0C593FCD56}"/>
                </a:ext>
              </a:extLst>
            </p:cNvPr>
            <p:cNvSpPr txBox="1"/>
            <p:nvPr/>
          </p:nvSpPr>
          <p:spPr>
            <a:xfrm>
              <a:off x="483563" y="3997084"/>
              <a:ext cx="783186" cy="369332"/>
            </a:xfrm>
            <a:prstGeom prst="rect">
              <a:avLst/>
            </a:prstGeom>
            <a:noFill/>
          </p:spPr>
          <p:txBody>
            <a:bodyPr wrap="square">
              <a:spAutoFit/>
            </a:bodyPr>
            <a:lstStyle/>
            <a:p>
              <a:r>
                <a:rPr lang="zh-CN" altLang="en-US" dirty="0"/>
                <a:t>法一：</a:t>
              </a:r>
            </a:p>
          </p:txBody>
        </p:sp>
      </p:grpSp>
      <p:pic>
        <p:nvPicPr>
          <p:cNvPr id="20" name="图片 19">
            <a:extLst>
              <a:ext uri="{FF2B5EF4-FFF2-40B4-BE49-F238E27FC236}">
                <a16:creationId xmlns:a16="http://schemas.microsoft.com/office/drawing/2014/main" id="{8DBB7003-F593-AAFE-1B94-E741D11F2E82}"/>
              </a:ext>
            </a:extLst>
          </p:cNvPr>
          <p:cNvPicPr>
            <a:picLocks noChangeAspect="1"/>
          </p:cNvPicPr>
          <p:nvPr/>
        </p:nvPicPr>
        <p:blipFill>
          <a:blip r:embed="rId6"/>
          <a:stretch>
            <a:fillRect/>
          </a:stretch>
        </p:blipFill>
        <p:spPr>
          <a:xfrm>
            <a:off x="3127628" y="4078361"/>
            <a:ext cx="2433638" cy="1076325"/>
          </a:xfrm>
          <a:prstGeom prst="rect">
            <a:avLst/>
          </a:prstGeom>
        </p:spPr>
      </p:pic>
      <p:sp>
        <p:nvSpPr>
          <p:cNvPr id="21" name="文本框 20">
            <a:extLst>
              <a:ext uri="{FF2B5EF4-FFF2-40B4-BE49-F238E27FC236}">
                <a16:creationId xmlns:a16="http://schemas.microsoft.com/office/drawing/2014/main" id="{8301FC25-1646-4CDD-70B3-5EF76165572E}"/>
              </a:ext>
            </a:extLst>
          </p:cNvPr>
          <p:cNvSpPr txBox="1"/>
          <p:nvPr/>
        </p:nvSpPr>
        <p:spPr>
          <a:xfrm>
            <a:off x="3127628" y="5338583"/>
            <a:ext cx="3492629" cy="1200329"/>
          </a:xfrm>
          <a:prstGeom prst="rect">
            <a:avLst/>
          </a:prstGeom>
          <a:noFill/>
        </p:spPr>
        <p:txBody>
          <a:bodyPr wrap="square">
            <a:spAutoFit/>
          </a:bodyPr>
          <a:lstStyle/>
          <a:p>
            <a:r>
              <a:rPr lang="zh-CN" altLang="en-US" dirty="0"/>
              <a:t>法三：取接触点为参考点，则摩擦力没有力矩，而只有重力有</a:t>
            </a:r>
            <a:endParaRPr lang="en-US" altLang="zh-CN" dirty="0"/>
          </a:p>
          <a:p>
            <a:endParaRPr lang="en-US" altLang="zh-CN" dirty="0"/>
          </a:p>
          <a:p>
            <a:pPr algn="ctr"/>
            <a:r>
              <a:rPr lang="en-US" altLang="zh-CN" dirty="0" err="1"/>
              <a:t>mgrsinθ</a:t>
            </a:r>
            <a:r>
              <a:rPr lang="en-US" altLang="zh-CN" dirty="0"/>
              <a:t>=(J</a:t>
            </a:r>
            <a:r>
              <a:rPr lang="en-US" altLang="zh-CN" baseline="-25000" dirty="0"/>
              <a:t>c</a:t>
            </a:r>
            <a:r>
              <a:rPr lang="en-US" altLang="zh-CN" dirty="0"/>
              <a:t>+mr</a:t>
            </a:r>
            <a:r>
              <a:rPr lang="en-US" altLang="zh-CN" baseline="30000" dirty="0"/>
              <a:t>2</a:t>
            </a:r>
            <a:r>
              <a:rPr lang="en-US" altLang="zh-CN" dirty="0"/>
              <a:t>)</a:t>
            </a:r>
            <a:r>
              <a:rPr lang="el-GR" altLang="zh-CN" b="0" i="0" dirty="0">
                <a:solidFill>
                  <a:srgbClr val="222222"/>
                </a:solidFill>
                <a:effectLst/>
                <a:highlight>
                  <a:srgbClr val="FFFFFF"/>
                </a:highlight>
                <a:latin typeface="times new roman" panose="02020603050405020304" pitchFamily="18" charset="0"/>
              </a:rPr>
              <a:t> α</a:t>
            </a:r>
            <a:endParaRPr lang="en-US" altLang="zh-CN" dirty="0"/>
          </a:p>
        </p:txBody>
      </p:sp>
      <p:grpSp>
        <p:nvGrpSpPr>
          <p:cNvPr id="26" name="组合 25">
            <a:extLst>
              <a:ext uri="{FF2B5EF4-FFF2-40B4-BE49-F238E27FC236}">
                <a16:creationId xmlns:a16="http://schemas.microsoft.com/office/drawing/2014/main" id="{38DAE566-D36A-24BE-59D1-E0A28122571C}"/>
              </a:ext>
            </a:extLst>
          </p:cNvPr>
          <p:cNvGrpSpPr/>
          <p:nvPr/>
        </p:nvGrpSpPr>
        <p:grpSpPr>
          <a:xfrm>
            <a:off x="7901610" y="1630890"/>
            <a:ext cx="3392827" cy="2742828"/>
            <a:chOff x="7645287" y="1522430"/>
            <a:chExt cx="4052121" cy="3234247"/>
          </a:xfrm>
        </p:grpSpPr>
        <p:pic>
          <p:nvPicPr>
            <p:cNvPr id="23" name="图片 22">
              <a:extLst>
                <a:ext uri="{FF2B5EF4-FFF2-40B4-BE49-F238E27FC236}">
                  <a16:creationId xmlns:a16="http://schemas.microsoft.com/office/drawing/2014/main" id="{0F4EA3B0-80A1-3C24-0F07-1EA51C183E52}"/>
                </a:ext>
              </a:extLst>
            </p:cNvPr>
            <p:cNvPicPr>
              <a:picLocks noChangeAspect="1"/>
            </p:cNvPicPr>
            <p:nvPr/>
          </p:nvPicPr>
          <p:blipFill>
            <a:blip r:embed="rId7"/>
            <a:stretch>
              <a:fillRect/>
            </a:stretch>
          </p:blipFill>
          <p:spPr>
            <a:xfrm>
              <a:off x="7941508" y="1522430"/>
              <a:ext cx="3755900" cy="3234247"/>
            </a:xfrm>
            <a:prstGeom prst="rect">
              <a:avLst/>
            </a:prstGeom>
          </p:spPr>
        </p:pic>
        <p:pic>
          <p:nvPicPr>
            <p:cNvPr id="25" name="图片 24">
              <a:extLst>
                <a:ext uri="{FF2B5EF4-FFF2-40B4-BE49-F238E27FC236}">
                  <a16:creationId xmlns:a16="http://schemas.microsoft.com/office/drawing/2014/main" id="{31266B98-6511-4E8F-C74F-6720F2EA50D2}"/>
                </a:ext>
              </a:extLst>
            </p:cNvPr>
            <p:cNvPicPr>
              <a:picLocks noChangeAspect="1"/>
            </p:cNvPicPr>
            <p:nvPr/>
          </p:nvPicPr>
          <p:blipFill>
            <a:blip r:embed="rId8"/>
            <a:stretch>
              <a:fillRect/>
            </a:stretch>
          </p:blipFill>
          <p:spPr>
            <a:xfrm>
              <a:off x="7645287" y="2300689"/>
              <a:ext cx="1171575" cy="495300"/>
            </a:xfrm>
            <a:prstGeom prst="rect">
              <a:avLst/>
            </a:prstGeom>
          </p:spPr>
        </p:pic>
      </p:grpSp>
    </p:spTree>
    <p:extLst>
      <p:ext uri="{BB962C8B-B14F-4D97-AF65-F5344CB8AC3E}">
        <p14:creationId xmlns:p14="http://schemas.microsoft.com/office/powerpoint/2010/main" val="62257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7E3CF2-957F-405D-748E-249A1450BAA2}"/>
              </a:ext>
            </a:extLst>
          </p:cNvPr>
          <p:cNvSpPr>
            <a:spLocks noGrp="1"/>
          </p:cNvSpPr>
          <p:nvPr>
            <p:ph type="sldNum" sz="quarter" idx="12"/>
          </p:nvPr>
        </p:nvSpPr>
        <p:spPr/>
        <p:txBody>
          <a:bodyPr/>
          <a:lstStyle/>
          <a:p>
            <a:fld id="{2A0F8DBD-8DF3-48AE-BC97-D53FBB1B7C16}" type="slidenum">
              <a:rPr lang="en-US" smtClean="0"/>
              <a:pPr/>
              <a:t>52</a:t>
            </a:fld>
            <a:endParaRPr lang="en-US" dirty="0"/>
          </a:p>
        </p:txBody>
      </p:sp>
      <p:sp>
        <p:nvSpPr>
          <p:cNvPr id="3" name="文本框 2">
            <a:extLst>
              <a:ext uri="{FF2B5EF4-FFF2-40B4-BE49-F238E27FC236}">
                <a16:creationId xmlns:a16="http://schemas.microsoft.com/office/drawing/2014/main" id="{B6377DDF-13FA-7AC3-3F05-B2782AF8FB20}"/>
              </a:ext>
            </a:extLst>
          </p:cNvPr>
          <p:cNvSpPr txBox="1"/>
          <p:nvPr/>
        </p:nvSpPr>
        <p:spPr>
          <a:xfrm>
            <a:off x="483564" y="42012"/>
            <a:ext cx="5288129" cy="769441"/>
          </a:xfrm>
          <a:prstGeom prst="rect">
            <a:avLst/>
          </a:prstGeom>
          <a:noFill/>
        </p:spPr>
        <p:txBody>
          <a:bodyPr wrap="square">
            <a:spAutoFit/>
          </a:bodyPr>
          <a:lstStyle/>
          <a:p>
            <a:r>
              <a:rPr lang="zh-CN" altLang="en-US" sz="4400" dirty="0"/>
              <a:t>拉线轴问题</a:t>
            </a:r>
          </a:p>
        </p:txBody>
      </p:sp>
      <p:pic>
        <p:nvPicPr>
          <p:cNvPr id="5" name="图片 4">
            <a:extLst>
              <a:ext uri="{FF2B5EF4-FFF2-40B4-BE49-F238E27FC236}">
                <a16:creationId xmlns:a16="http://schemas.microsoft.com/office/drawing/2014/main" id="{52E88EEA-0F15-03CF-84E1-7E60F9E6922A}"/>
              </a:ext>
            </a:extLst>
          </p:cNvPr>
          <p:cNvPicPr>
            <a:picLocks noChangeAspect="1"/>
          </p:cNvPicPr>
          <p:nvPr/>
        </p:nvPicPr>
        <p:blipFill>
          <a:blip r:embed="rId2"/>
          <a:stretch>
            <a:fillRect/>
          </a:stretch>
        </p:blipFill>
        <p:spPr>
          <a:xfrm>
            <a:off x="483564" y="1083582"/>
            <a:ext cx="5542224" cy="2697389"/>
          </a:xfrm>
          <a:prstGeom prst="rect">
            <a:avLst/>
          </a:prstGeom>
        </p:spPr>
      </p:pic>
      <p:pic>
        <p:nvPicPr>
          <p:cNvPr id="7" name="图片 6">
            <a:extLst>
              <a:ext uri="{FF2B5EF4-FFF2-40B4-BE49-F238E27FC236}">
                <a16:creationId xmlns:a16="http://schemas.microsoft.com/office/drawing/2014/main" id="{1F93A02C-9413-E15C-29E4-B3E032E26062}"/>
              </a:ext>
            </a:extLst>
          </p:cNvPr>
          <p:cNvPicPr>
            <a:picLocks noChangeAspect="1"/>
          </p:cNvPicPr>
          <p:nvPr/>
        </p:nvPicPr>
        <p:blipFill rotWithShape="1">
          <a:blip r:embed="rId3"/>
          <a:srcRect t="26113" r="31014"/>
          <a:stretch/>
        </p:blipFill>
        <p:spPr>
          <a:xfrm>
            <a:off x="2232534" y="3897085"/>
            <a:ext cx="3452545" cy="1877333"/>
          </a:xfrm>
          <a:prstGeom prst="rect">
            <a:avLst/>
          </a:prstGeom>
        </p:spPr>
      </p:pic>
    </p:spTree>
    <p:extLst>
      <p:ext uri="{BB962C8B-B14F-4D97-AF65-F5344CB8AC3E}">
        <p14:creationId xmlns:p14="http://schemas.microsoft.com/office/powerpoint/2010/main" val="2816082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407D4E-A58A-D2D5-76D2-7C2FE0426A11}"/>
              </a:ext>
            </a:extLst>
          </p:cNvPr>
          <p:cNvSpPr>
            <a:spLocks noGrp="1"/>
          </p:cNvSpPr>
          <p:nvPr>
            <p:ph type="sldNum" sz="quarter" idx="12"/>
          </p:nvPr>
        </p:nvSpPr>
        <p:spPr/>
        <p:txBody>
          <a:bodyPr/>
          <a:lstStyle/>
          <a:p>
            <a:fld id="{2A0F8DBD-8DF3-48AE-BC97-D53FBB1B7C16}" type="slidenum">
              <a:rPr lang="en-US" smtClean="0"/>
              <a:pPr/>
              <a:t>53</a:t>
            </a:fld>
            <a:endParaRPr lang="en-US" dirty="0"/>
          </a:p>
        </p:txBody>
      </p:sp>
      <p:sp>
        <p:nvSpPr>
          <p:cNvPr id="3" name="文本框 2">
            <a:extLst>
              <a:ext uri="{FF2B5EF4-FFF2-40B4-BE49-F238E27FC236}">
                <a16:creationId xmlns:a16="http://schemas.microsoft.com/office/drawing/2014/main" id="{791B213C-E1C5-9C43-524A-02606DC588C4}"/>
              </a:ext>
            </a:extLst>
          </p:cNvPr>
          <p:cNvSpPr txBox="1"/>
          <p:nvPr/>
        </p:nvSpPr>
        <p:spPr>
          <a:xfrm>
            <a:off x="483564" y="42012"/>
            <a:ext cx="5288129" cy="769441"/>
          </a:xfrm>
          <a:prstGeom prst="rect">
            <a:avLst/>
          </a:prstGeom>
          <a:noFill/>
        </p:spPr>
        <p:txBody>
          <a:bodyPr wrap="square">
            <a:spAutoFit/>
          </a:bodyPr>
          <a:lstStyle/>
          <a:p>
            <a:r>
              <a:rPr lang="zh-CN" altLang="en-US" sz="4400" dirty="0"/>
              <a:t>狭义相对论时空观</a:t>
            </a:r>
          </a:p>
        </p:txBody>
      </p:sp>
      <p:sp>
        <p:nvSpPr>
          <p:cNvPr id="5" name="文本框 4">
            <a:extLst>
              <a:ext uri="{FF2B5EF4-FFF2-40B4-BE49-F238E27FC236}">
                <a16:creationId xmlns:a16="http://schemas.microsoft.com/office/drawing/2014/main" id="{8441AE09-B23C-4861-9EA8-4ECC34C9B982}"/>
              </a:ext>
            </a:extLst>
          </p:cNvPr>
          <p:cNvSpPr txBox="1"/>
          <p:nvPr/>
        </p:nvSpPr>
        <p:spPr>
          <a:xfrm>
            <a:off x="483564" y="1197205"/>
            <a:ext cx="6752771" cy="923330"/>
          </a:xfrm>
          <a:prstGeom prst="rect">
            <a:avLst/>
          </a:prstGeom>
          <a:noFill/>
        </p:spPr>
        <p:txBody>
          <a:bodyPr wrap="square">
            <a:spAutoFit/>
          </a:bodyPr>
          <a:lstStyle/>
          <a:p>
            <a:r>
              <a:rPr lang="en-US" altLang="zh-CN" dirty="0"/>
              <a:t>1.</a:t>
            </a:r>
            <a:r>
              <a:rPr lang="zh-CN" altLang="en-US" dirty="0"/>
              <a:t>狭义相对性原理</a:t>
            </a:r>
            <a:r>
              <a:rPr lang="en-US" altLang="zh-CN" dirty="0"/>
              <a:t>—— </a:t>
            </a:r>
            <a:r>
              <a:rPr lang="zh-CN" altLang="en-US" dirty="0"/>
              <a:t>一切物理规律在任何惯性系中形式相同</a:t>
            </a:r>
            <a:endParaRPr lang="en-US" altLang="zh-CN" dirty="0"/>
          </a:p>
          <a:p>
            <a:endParaRPr lang="en-US" altLang="zh-CN" dirty="0"/>
          </a:p>
          <a:p>
            <a:r>
              <a:rPr lang="en-US" altLang="zh-CN" dirty="0"/>
              <a:t>2.</a:t>
            </a:r>
            <a:r>
              <a:rPr lang="zh-CN" altLang="en-US" dirty="0"/>
              <a:t>光速不变原理</a:t>
            </a:r>
          </a:p>
        </p:txBody>
      </p:sp>
    </p:spTree>
    <p:extLst>
      <p:ext uri="{BB962C8B-B14F-4D97-AF65-F5344CB8AC3E}">
        <p14:creationId xmlns:p14="http://schemas.microsoft.com/office/powerpoint/2010/main" val="1426247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A42394-9DD6-61C0-D2AE-8D54F25C502C}"/>
              </a:ext>
            </a:extLst>
          </p:cNvPr>
          <p:cNvSpPr>
            <a:spLocks noGrp="1"/>
          </p:cNvSpPr>
          <p:nvPr>
            <p:ph type="sldNum" sz="quarter" idx="12"/>
          </p:nvPr>
        </p:nvSpPr>
        <p:spPr/>
        <p:txBody>
          <a:bodyPr/>
          <a:lstStyle/>
          <a:p>
            <a:fld id="{2A0F8DBD-8DF3-48AE-BC97-D53FBB1B7C16}" type="slidenum">
              <a:rPr lang="en-US" smtClean="0"/>
              <a:pPr/>
              <a:t>54</a:t>
            </a:fld>
            <a:endParaRPr lang="en-US" dirty="0"/>
          </a:p>
        </p:txBody>
      </p:sp>
      <p:sp>
        <p:nvSpPr>
          <p:cNvPr id="7" name="文本框 6">
            <a:extLst>
              <a:ext uri="{FF2B5EF4-FFF2-40B4-BE49-F238E27FC236}">
                <a16:creationId xmlns:a16="http://schemas.microsoft.com/office/drawing/2014/main" id="{9E198B1A-CA30-FDF2-67ED-633F4D4A073F}"/>
              </a:ext>
            </a:extLst>
          </p:cNvPr>
          <p:cNvSpPr txBox="1"/>
          <p:nvPr/>
        </p:nvSpPr>
        <p:spPr>
          <a:xfrm>
            <a:off x="403735" y="94159"/>
            <a:ext cx="5619693" cy="769441"/>
          </a:xfrm>
          <a:prstGeom prst="rect">
            <a:avLst/>
          </a:prstGeom>
          <a:noFill/>
        </p:spPr>
        <p:txBody>
          <a:bodyPr wrap="square">
            <a:spAutoFit/>
          </a:bodyPr>
          <a:lstStyle/>
          <a:p>
            <a:r>
              <a:rPr lang="zh-CN" altLang="en-US" sz="4400" dirty="0"/>
              <a:t>钟慢</a:t>
            </a:r>
            <a:r>
              <a:rPr lang="zh-CN" altLang="en-US" sz="4400" b="0" i="0" dirty="0">
                <a:effectLst/>
                <a:highlight>
                  <a:srgbClr val="FFFFFF"/>
                </a:highlight>
                <a:latin typeface="Arial" panose="020B0604020202020204" pitchFamily="34" charset="0"/>
              </a:rPr>
              <a:t>（同地异时）</a:t>
            </a:r>
            <a:endParaRPr lang="zh-CN" altLang="en-US" sz="4400" dirty="0"/>
          </a:p>
        </p:txBody>
      </p:sp>
      <p:pic>
        <p:nvPicPr>
          <p:cNvPr id="9" name="图片 8">
            <a:extLst>
              <a:ext uri="{FF2B5EF4-FFF2-40B4-BE49-F238E27FC236}">
                <a16:creationId xmlns:a16="http://schemas.microsoft.com/office/drawing/2014/main" id="{0393C703-270E-69EB-6D17-B25BF23146C4}"/>
              </a:ext>
            </a:extLst>
          </p:cNvPr>
          <p:cNvPicPr>
            <a:picLocks noChangeAspect="1"/>
          </p:cNvPicPr>
          <p:nvPr/>
        </p:nvPicPr>
        <p:blipFill>
          <a:blip r:embed="rId2"/>
          <a:stretch>
            <a:fillRect/>
          </a:stretch>
        </p:blipFill>
        <p:spPr>
          <a:xfrm>
            <a:off x="403735" y="1091144"/>
            <a:ext cx="4807886" cy="2107765"/>
          </a:xfrm>
          <a:prstGeom prst="rect">
            <a:avLst/>
          </a:prstGeom>
        </p:spPr>
      </p:pic>
      <p:pic>
        <p:nvPicPr>
          <p:cNvPr id="11" name="图片 10">
            <a:extLst>
              <a:ext uri="{FF2B5EF4-FFF2-40B4-BE49-F238E27FC236}">
                <a16:creationId xmlns:a16="http://schemas.microsoft.com/office/drawing/2014/main" id="{3BC06793-F1D8-DC2A-F0B2-7E2A4B3C2CAB}"/>
              </a:ext>
            </a:extLst>
          </p:cNvPr>
          <p:cNvPicPr>
            <a:picLocks noChangeAspect="1"/>
          </p:cNvPicPr>
          <p:nvPr/>
        </p:nvPicPr>
        <p:blipFill>
          <a:blip r:embed="rId3"/>
          <a:stretch>
            <a:fillRect/>
          </a:stretch>
        </p:blipFill>
        <p:spPr>
          <a:xfrm>
            <a:off x="403735" y="3310390"/>
            <a:ext cx="4813279" cy="2386467"/>
          </a:xfrm>
          <a:prstGeom prst="rect">
            <a:avLst/>
          </a:prstGeom>
        </p:spPr>
      </p:pic>
      <p:pic>
        <p:nvPicPr>
          <p:cNvPr id="4" name="图片 3">
            <a:extLst>
              <a:ext uri="{FF2B5EF4-FFF2-40B4-BE49-F238E27FC236}">
                <a16:creationId xmlns:a16="http://schemas.microsoft.com/office/drawing/2014/main" id="{28BF808A-5B00-B91B-43FF-0F9361104445}"/>
              </a:ext>
            </a:extLst>
          </p:cNvPr>
          <p:cNvPicPr>
            <a:picLocks noChangeAspect="1"/>
          </p:cNvPicPr>
          <p:nvPr/>
        </p:nvPicPr>
        <p:blipFill>
          <a:blip r:embed="rId4"/>
          <a:stretch>
            <a:fillRect/>
          </a:stretch>
        </p:blipFill>
        <p:spPr>
          <a:xfrm>
            <a:off x="5711371" y="1091144"/>
            <a:ext cx="6023428" cy="3155129"/>
          </a:xfrm>
          <a:prstGeom prst="rect">
            <a:avLst/>
          </a:prstGeom>
        </p:spPr>
      </p:pic>
    </p:spTree>
    <p:extLst>
      <p:ext uri="{BB962C8B-B14F-4D97-AF65-F5344CB8AC3E}">
        <p14:creationId xmlns:p14="http://schemas.microsoft.com/office/powerpoint/2010/main" val="383360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0F7211-467F-240E-7434-02995973EFDD}"/>
              </a:ext>
            </a:extLst>
          </p:cNvPr>
          <p:cNvSpPr>
            <a:spLocks noGrp="1"/>
          </p:cNvSpPr>
          <p:nvPr>
            <p:ph type="sldNum" sz="quarter" idx="12"/>
          </p:nvPr>
        </p:nvSpPr>
        <p:spPr/>
        <p:txBody>
          <a:bodyPr/>
          <a:lstStyle/>
          <a:p>
            <a:fld id="{2A0F8DBD-8DF3-48AE-BC97-D53FBB1B7C16}" type="slidenum">
              <a:rPr lang="en-US" smtClean="0"/>
              <a:pPr/>
              <a:t>55</a:t>
            </a:fld>
            <a:endParaRPr lang="en-US" dirty="0"/>
          </a:p>
        </p:txBody>
      </p:sp>
      <p:sp>
        <p:nvSpPr>
          <p:cNvPr id="3" name="文本框 2">
            <a:extLst>
              <a:ext uri="{FF2B5EF4-FFF2-40B4-BE49-F238E27FC236}">
                <a16:creationId xmlns:a16="http://schemas.microsoft.com/office/drawing/2014/main" id="{39242259-A04E-7AAA-3255-6C3AD75A06E9}"/>
              </a:ext>
            </a:extLst>
          </p:cNvPr>
          <p:cNvSpPr txBox="1"/>
          <p:nvPr/>
        </p:nvSpPr>
        <p:spPr>
          <a:xfrm>
            <a:off x="403736" y="94159"/>
            <a:ext cx="4676264" cy="769441"/>
          </a:xfrm>
          <a:prstGeom prst="rect">
            <a:avLst/>
          </a:prstGeom>
          <a:noFill/>
        </p:spPr>
        <p:txBody>
          <a:bodyPr wrap="square">
            <a:spAutoFit/>
          </a:bodyPr>
          <a:lstStyle/>
          <a:p>
            <a:r>
              <a:rPr lang="zh-CN" altLang="en-US" sz="4400" dirty="0"/>
              <a:t>尺缩</a:t>
            </a:r>
            <a:r>
              <a:rPr lang="zh-CN" altLang="en-US" sz="4400" b="0" i="0" dirty="0">
                <a:effectLst/>
                <a:highlight>
                  <a:srgbClr val="FFFFFF"/>
                </a:highlight>
                <a:latin typeface="Arial" panose="020B0604020202020204" pitchFamily="34" charset="0"/>
              </a:rPr>
              <a:t>（同时异地）</a:t>
            </a:r>
            <a:endParaRPr lang="zh-CN" altLang="en-US" sz="4400" dirty="0"/>
          </a:p>
        </p:txBody>
      </p:sp>
      <p:pic>
        <p:nvPicPr>
          <p:cNvPr id="5" name="图片 4">
            <a:extLst>
              <a:ext uri="{FF2B5EF4-FFF2-40B4-BE49-F238E27FC236}">
                <a16:creationId xmlns:a16="http://schemas.microsoft.com/office/drawing/2014/main" id="{98EEB400-5E5E-1DC5-E865-1911491876DF}"/>
              </a:ext>
            </a:extLst>
          </p:cNvPr>
          <p:cNvPicPr>
            <a:picLocks noChangeAspect="1"/>
          </p:cNvPicPr>
          <p:nvPr/>
        </p:nvPicPr>
        <p:blipFill>
          <a:blip r:embed="rId2"/>
          <a:stretch>
            <a:fillRect/>
          </a:stretch>
        </p:blipFill>
        <p:spPr>
          <a:xfrm>
            <a:off x="403736" y="1073378"/>
            <a:ext cx="1704976" cy="947738"/>
          </a:xfrm>
          <a:prstGeom prst="rect">
            <a:avLst/>
          </a:prstGeom>
        </p:spPr>
      </p:pic>
      <p:sp>
        <p:nvSpPr>
          <p:cNvPr id="7" name="文本框 6">
            <a:extLst>
              <a:ext uri="{FF2B5EF4-FFF2-40B4-BE49-F238E27FC236}">
                <a16:creationId xmlns:a16="http://schemas.microsoft.com/office/drawing/2014/main" id="{2F01FC2E-2273-84BA-4AD2-C498DA2DDDCE}"/>
              </a:ext>
            </a:extLst>
          </p:cNvPr>
          <p:cNvSpPr txBox="1"/>
          <p:nvPr/>
        </p:nvSpPr>
        <p:spPr>
          <a:xfrm>
            <a:off x="403736" y="2230894"/>
            <a:ext cx="4096657" cy="369332"/>
          </a:xfrm>
          <a:prstGeom prst="rect">
            <a:avLst/>
          </a:prstGeom>
          <a:noFill/>
        </p:spPr>
        <p:txBody>
          <a:bodyPr wrap="square">
            <a:spAutoFit/>
          </a:bodyPr>
          <a:lstStyle/>
          <a:p>
            <a:r>
              <a:rPr lang="zh-CN" altLang="en-US" dirty="0"/>
              <a:t>在运动的方向上测量的长度总是收缩的 </a:t>
            </a:r>
          </a:p>
        </p:txBody>
      </p:sp>
      <p:sp>
        <p:nvSpPr>
          <p:cNvPr id="9" name="文本框 8">
            <a:extLst>
              <a:ext uri="{FF2B5EF4-FFF2-40B4-BE49-F238E27FC236}">
                <a16:creationId xmlns:a16="http://schemas.microsoft.com/office/drawing/2014/main" id="{8251923F-7D8F-8264-123D-C6BCC6052780}"/>
              </a:ext>
            </a:extLst>
          </p:cNvPr>
          <p:cNvSpPr txBox="1"/>
          <p:nvPr/>
        </p:nvSpPr>
        <p:spPr>
          <a:xfrm>
            <a:off x="403736" y="2972191"/>
            <a:ext cx="6163978" cy="369332"/>
          </a:xfrm>
          <a:prstGeom prst="rect">
            <a:avLst/>
          </a:prstGeom>
          <a:noFill/>
        </p:spPr>
        <p:txBody>
          <a:bodyPr wrap="square">
            <a:spAutoFit/>
          </a:bodyPr>
          <a:lstStyle/>
          <a:p>
            <a:r>
              <a:rPr lang="zh-CN" altLang="en-US" dirty="0"/>
              <a:t>测量长度：同时测量动长两端的坐标，静长不用同时测量</a:t>
            </a:r>
          </a:p>
        </p:txBody>
      </p:sp>
      <p:pic>
        <p:nvPicPr>
          <p:cNvPr id="11" name="图片 10">
            <a:extLst>
              <a:ext uri="{FF2B5EF4-FFF2-40B4-BE49-F238E27FC236}">
                <a16:creationId xmlns:a16="http://schemas.microsoft.com/office/drawing/2014/main" id="{D7B7147C-C1F2-8AE7-01C6-E82985B7BE9C}"/>
              </a:ext>
            </a:extLst>
          </p:cNvPr>
          <p:cNvPicPr>
            <a:picLocks noChangeAspect="1"/>
          </p:cNvPicPr>
          <p:nvPr/>
        </p:nvPicPr>
        <p:blipFill>
          <a:blip r:embed="rId3"/>
          <a:stretch>
            <a:fillRect/>
          </a:stretch>
        </p:blipFill>
        <p:spPr>
          <a:xfrm>
            <a:off x="403736" y="3667513"/>
            <a:ext cx="5798457" cy="1180524"/>
          </a:xfrm>
          <a:prstGeom prst="rect">
            <a:avLst/>
          </a:prstGeom>
        </p:spPr>
      </p:pic>
    </p:spTree>
    <p:extLst>
      <p:ext uri="{BB962C8B-B14F-4D97-AF65-F5344CB8AC3E}">
        <p14:creationId xmlns:p14="http://schemas.microsoft.com/office/powerpoint/2010/main" val="159198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270C88-03CC-8580-C70A-25E7F4EA1ABE}"/>
              </a:ext>
            </a:extLst>
          </p:cNvPr>
          <p:cNvSpPr>
            <a:spLocks noGrp="1"/>
          </p:cNvSpPr>
          <p:nvPr>
            <p:ph type="sldNum" sz="quarter" idx="12"/>
          </p:nvPr>
        </p:nvSpPr>
        <p:spPr/>
        <p:txBody>
          <a:bodyPr/>
          <a:lstStyle/>
          <a:p>
            <a:fld id="{2A0F8DBD-8DF3-48AE-BC97-D53FBB1B7C16}" type="slidenum">
              <a:rPr lang="en-US" smtClean="0"/>
              <a:pPr/>
              <a:t>56</a:t>
            </a:fld>
            <a:endParaRPr lang="en-US" dirty="0"/>
          </a:p>
        </p:txBody>
      </p:sp>
      <p:pic>
        <p:nvPicPr>
          <p:cNvPr id="4" name="图片 3">
            <a:extLst>
              <a:ext uri="{FF2B5EF4-FFF2-40B4-BE49-F238E27FC236}">
                <a16:creationId xmlns:a16="http://schemas.microsoft.com/office/drawing/2014/main" id="{156CC5AD-0B77-52B2-52B0-74CCA5B695D8}"/>
              </a:ext>
            </a:extLst>
          </p:cNvPr>
          <p:cNvPicPr>
            <a:picLocks noChangeAspect="1"/>
          </p:cNvPicPr>
          <p:nvPr/>
        </p:nvPicPr>
        <p:blipFill>
          <a:blip r:embed="rId2"/>
          <a:stretch>
            <a:fillRect/>
          </a:stretch>
        </p:blipFill>
        <p:spPr>
          <a:xfrm>
            <a:off x="420914" y="1167639"/>
            <a:ext cx="5210629" cy="2622196"/>
          </a:xfrm>
          <a:prstGeom prst="rect">
            <a:avLst/>
          </a:prstGeom>
        </p:spPr>
      </p:pic>
      <p:pic>
        <p:nvPicPr>
          <p:cNvPr id="6" name="图片 5">
            <a:extLst>
              <a:ext uri="{FF2B5EF4-FFF2-40B4-BE49-F238E27FC236}">
                <a16:creationId xmlns:a16="http://schemas.microsoft.com/office/drawing/2014/main" id="{45E141EF-6572-ED32-5A58-11EF8B7C3ED2}"/>
              </a:ext>
            </a:extLst>
          </p:cNvPr>
          <p:cNvPicPr>
            <a:picLocks noChangeAspect="1"/>
          </p:cNvPicPr>
          <p:nvPr/>
        </p:nvPicPr>
        <p:blipFill>
          <a:blip r:embed="rId3"/>
          <a:stretch>
            <a:fillRect/>
          </a:stretch>
        </p:blipFill>
        <p:spPr>
          <a:xfrm>
            <a:off x="420914" y="3849466"/>
            <a:ext cx="5241903" cy="1724020"/>
          </a:xfrm>
          <a:prstGeom prst="rect">
            <a:avLst/>
          </a:prstGeom>
        </p:spPr>
      </p:pic>
      <p:pic>
        <p:nvPicPr>
          <p:cNvPr id="8" name="图片 7">
            <a:extLst>
              <a:ext uri="{FF2B5EF4-FFF2-40B4-BE49-F238E27FC236}">
                <a16:creationId xmlns:a16="http://schemas.microsoft.com/office/drawing/2014/main" id="{E7951850-06F0-2236-C42D-CABF4239665E}"/>
              </a:ext>
            </a:extLst>
          </p:cNvPr>
          <p:cNvPicPr>
            <a:picLocks noChangeAspect="1"/>
          </p:cNvPicPr>
          <p:nvPr/>
        </p:nvPicPr>
        <p:blipFill>
          <a:blip r:embed="rId4"/>
          <a:stretch>
            <a:fillRect/>
          </a:stretch>
        </p:blipFill>
        <p:spPr>
          <a:xfrm>
            <a:off x="5907314" y="1167639"/>
            <a:ext cx="4978400" cy="2248310"/>
          </a:xfrm>
          <a:prstGeom prst="rect">
            <a:avLst/>
          </a:prstGeom>
        </p:spPr>
      </p:pic>
      <p:pic>
        <p:nvPicPr>
          <p:cNvPr id="10" name="图片 9">
            <a:extLst>
              <a:ext uri="{FF2B5EF4-FFF2-40B4-BE49-F238E27FC236}">
                <a16:creationId xmlns:a16="http://schemas.microsoft.com/office/drawing/2014/main" id="{48D04854-A627-977B-B75A-E28BD35552C7}"/>
              </a:ext>
            </a:extLst>
          </p:cNvPr>
          <p:cNvPicPr>
            <a:picLocks noChangeAspect="1"/>
          </p:cNvPicPr>
          <p:nvPr/>
        </p:nvPicPr>
        <p:blipFill>
          <a:blip r:embed="rId5"/>
          <a:stretch>
            <a:fillRect/>
          </a:stretch>
        </p:blipFill>
        <p:spPr>
          <a:xfrm>
            <a:off x="6096000" y="3755140"/>
            <a:ext cx="4542972" cy="2374186"/>
          </a:xfrm>
          <a:prstGeom prst="rect">
            <a:avLst/>
          </a:prstGeom>
        </p:spPr>
      </p:pic>
    </p:spTree>
    <p:extLst>
      <p:ext uri="{BB962C8B-B14F-4D97-AF65-F5344CB8AC3E}">
        <p14:creationId xmlns:p14="http://schemas.microsoft.com/office/powerpoint/2010/main" val="356807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627AAA3-9AE5-3984-40E9-7F751508F2DC}"/>
              </a:ext>
            </a:extLst>
          </p:cNvPr>
          <p:cNvSpPr>
            <a:spLocks noGrp="1"/>
          </p:cNvSpPr>
          <p:nvPr>
            <p:ph type="sldNum" sz="quarter" idx="12"/>
          </p:nvPr>
        </p:nvSpPr>
        <p:spPr/>
        <p:txBody>
          <a:bodyPr/>
          <a:lstStyle/>
          <a:p>
            <a:fld id="{2A0F8DBD-8DF3-48AE-BC97-D53FBB1B7C16}" type="slidenum">
              <a:rPr lang="en-US" smtClean="0"/>
              <a:pPr/>
              <a:t>57</a:t>
            </a:fld>
            <a:endParaRPr lang="en-US" dirty="0"/>
          </a:p>
        </p:txBody>
      </p:sp>
      <p:sp>
        <p:nvSpPr>
          <p:cNvPr id="4" name="文本框 3">
            <a:extLst>
              <a:ext uri="{FF2B5EF4-FFF2-40B4-BE49-F238E27FC236}">
                <a16:creationId xmlns:a16="http://schemas.microsoft.com/office/drawing/2014/main" id="{A767E347-039A-8799-0233-238B5618E2BF}"/>
              </a:ext>
            </a:extLst>
          </p:cNvPr>
          <p:cNvSpPr txBox="1"/>
          <p:nvPr/>
        </p:nvSpPr>
        <p:spPr>
          <a:xfrm>
            <a:off x="381001" y="54819"/>
            <a:ext cx="3037114" cy="769441"/>
          </a:xfrm>
          <a:prstGeom prst="rect">
            <a:avLst/>
          </a:prstGeom>
          <a:noFill/>
        </p:spPr>
        <p:txBody>
          <a:bodyPr wrap="square">
            <a:spAutoFit/>
          </a:bodyPr>
          <a:lstStyle/>
          <a:p>
            <a:r>
              <a:rPr lang="zh-CN" altLang="en-US" sz="4400" dirty="0"/>
              <a:t>孪生子佯谬</a:t>
            </a:r>
          </a:p>
        </p:txBody>
      </p:sp>
      <p:sp>
        <p:nvSpPr>
          <p:cNvPr id="6" name="文本框 5">
            <a:extLst>
              <a:ext uri="{FF2B5EF4-FFF2-40B4-BE49-F238E27FC236}">
                <a16:creationId xmlns:a16="http://schemas.microsoft.com/office/drawing/2014/main" id="{36A332BA-202E-AA47-925F-1F452EFEB182}"/>
              </a:ext>
            </a:extLst>
          </p:cNvPr>
          <p:cNvSpPr txBox="1"/>
          <p:nvPr/>
        </p:nvSpPr>
        <p:spPr>
          <a:xfrm>
            <a:off x="381001" y="1033306"/>
            <a:ext cx="5279571" cy="923330"/>
          </a:xfrm>
          <a:prstGeom prst="rect">
            <a:avLst/>
          </a:prstGeom>
          <a:noFill/>
        </p:spPr>
        <p:txBody>
          <a:bodyPr wrap="square">
            <a:spAutoFit/>
          </a:bodyPr>
          <a:lstStyle/>
          <a:p>
            <a:r>
              <a:rPr lang="zh-CN" altLang="en-US" dirty="0"/>
              <a:t>飞船到达星球再转向是一减速再加速的过程，经历了从一个惯性系到另一个惯性系的转变，而</a:t>
            </a:r>
            <a:r>
              <a:rPr lang="en-US" altLang="zh-CN" dirty="0"/>
              <a:t>A</a:t>
            </a:r>
            <a:r>
              <a:rPr lang="zh-CN" altLang="en-US" dirty="0"/>
              <a:t>所在的参照系未经历加速，所以两个参考系并不等价</a:t>
            </a:r>
          </a:p>
        </p:txBody>
      </p:sp>
    </p:spTree>
    <p:extLst>
      <p:ext uri="{BB962C8B-B14F-4D97-AF65-F5344CB8AC3E}">
        <p14:creationId xmlns:p14="http://schemas.microsoft.com/office/powerpoint/2010/main" val="2383275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6113A-5CDB-F8C5-C480-2A708D08F2B8}"/>
              </a:ext>
            </a:extLst>
          </p:cNvPr>
          <p:cNvSpPr>
            <a:spLocks noGrp="1"/>
          </p:cNvSpPr>
          <p:nvPr>
            <p:ph type="sldNum" sz="quarter" idx="12"/>
          </p:nvPr>
        </p:nvSpPr>
        <p:spPr/>
        <p:txBody>
          <a:bodyPr/>
          <a:lstStyle/>
          <a:p>
            <a:fld id="{2A0F8DBD-8DF3-48AE-BC97-D53FBB1B7C16}" type="slidenum">
              <a:rPr lang="en-US" smtClean="0"/>
              <a:pPr/>
              <a:t>58</a:t>
            </a:fld>
            <a:endParaRPr lang="en-US" dirty="0"/>
          </a:p>
        </p:txBody>
      </p:sp>
      <p:pic>
        <p:nvPicPr>
          <p:cNvPr id="8" name="图片 7">
            <a:extLst>
              <a:ext uri="{FF2B5EF4-FFF2-40B4-BE49-F238E27FC236}">
                <a16:creationId xmlns:a16="http://schemas.microsoft.com/office/drawing/2014/main" id="{5523A2F7-0F84-0CFD-5D12-4AA1F10A46B0}"/>
              </a:ext>
            </a:extLst>
          </p:cNvPr>
          <p:cNvPicPr>
            <a:picLocks noChangeAspect="1"/>
          </p:cNvPicPr>
          <p:nvPr/>
        </p:nvPicPr>
        <p:blipFill>
          <a:blip r:embed="rId2"/>
          <a:stretch>
            <a:fillRect/>
          </a:stretch>
        </p:blipFill>
        <p:spPr>
          <a:xfrm>
            <a:off x="398655" y="1777116"/>
            <a:ext cx="6253267" cy="3303768"/>
          </a:xfrm>
          <a:prstGeom prst="rect">
            <a:avLst/>
          </a:prstGeom>
        </p:spPr>
      </p:pic>
      <p:pic>
        <p:nvPicPr>
          <p:cNvPr id="4" name="图片 3">
            <a:extLst>
              <a:ext uri="{FF2B5EF4-FFF2-40B4-BE49-F238E27FC236}">
                <a16:creationId xmlns:a16="http://schemas.microsoft.com/office/drawing/2014/main" id="{3A58B82E-DDB5-F5AE-CB3D-E5A4CAF0707A}"/>
              </a:ext>
            </a:extLst>
          </p:cNvPr>
          <p:cNvPicPr>
            <a:picLocks noChangeAspect="1"/>
          </p:cNvPicPr>
          <p:nvPr/>
        </p:nvPicPr>
        <p:blipFill>
          <a:blip r:embed="rId3"/>
          <a:stretch>
            <a:fillRect/>
          </a:stretch>
        </p:blipFill>
        <p:spPr>
          <a:xfrm>
            <a:off x="6883774" y="1099430"/>
            <a:ext cx="4727656" cy="4659139"/>
          </a:xfrm>
          <a:prstGeom prst="rect">
            <a:avLst/>
          </a:prstGeom>
        </p:spPr>
      </p:pic>
      <p:sp>
        <p:nvSpPr>
          <p:cNvPr id="5" name="文本框 4">
            <a:extLst>
              <a:ext uri="{FF2B5EF4-FFF2-40B4-BE49-F238E27FC236}">
                <a16:creationId xmlns:a16="http://schemas.microsoft.com/office/drawing/2014/main" id="{651DB6C4-B91E-DDA2-C790-FEF3D10CC94E}"/>
              </a:ext>
            </a:extLst>
          </p:cNvPr>
          <p:cNvSpPr txBox="1"/>
          <p:nvPr/>
        </p:nvSpPr>
        <p:spPr>
          <a:xfrm>
            <a:off x="381001" y="54819"/>
            <a:ext cx="4503056" cy="769441"/>
          </a:xfrm>
          <a:prstGeom prst="rect">
            <a:avLst/>
          </a:prstGeom>
          <a:noFill/>
        </p:spPr>
        <p:txBody>
          <a:bodyPr wrap="square">
            <a:spAutoFit/>
          </a:bodyPr>
          <a:lstStyle/>
          <a:p>
            <a:r>
              <a:rPr lang="zh-CN" altLang="en-US" sz="4400" dirty="0"/>
              <a:t>火车过山洞佯谬</a:t>
            </a:r>
          </a:p>
        </p:txBody>
      </p:sp>
    </p:spTree>
    <p:extLst>
      <p:ext uri="{BB962C8B-B14F-4D97-AF65-F5344CB8AC3E}">
        <p14:creationId xmlns:p14="http://schemas.microsoft.com/office/powerpoint/2010/main" val="2326375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48A1DE-F7AC-F740-5AE5-CA51B1693E25}"/>
              </a:ext>
            </a:extLst>
          </p:cNvPr>
          <p:cNvSpPr>
            <a:spLocks noGrp="1"/>
          </p:cNvSpPr>
          <p:nvPr>
            <p:ph type="sldNum" sz="quarter" idx="12"/>
          </p:nvPr>
        </p:nvSpPr>
        <p:spPr/>
        <p:txBody>
          <a:bodyPr/>
          <a:lstStyle/>
          <a:p>
            <a:fld id="{2A0F8DBD-8DF3-48AE-BC97-D53FBB1B7C16}" type="slidenum">
              <a:rPr lang="en-US" smtClean="0"/>
              <a:pPr/>
              <a:t>59</a:t>
            </a:fld>
            <a:endParaRPr lang="en-US" dirty="0"/>
          </a:p>
        </p:txBody>
      </p:sp>
      <p:sp>
        <p:nvSpPr>
          <p:cNvPr id="4" name="文本框 3">
            <a:extLst>
              <a:ext uri="{FF2B5EF4-FFF2-40B4-BE49-F238E27FC236}">
                <a16:creationId xmlns:a16="http://schemas.microsoft.com/office/drawing/2014/main" id="{F6066D85-4B12-2E4F-D70F-1559679C636D}"/>
              </a:ext>
            </a:extLst>
          </p:cNvPr>
          <p:cNvSpPr txBox="1"/>
          <p:nvPr/>
        </p:nvSpPr>
        <p:spPr>
          <a:xfrm>
            <a:off x="381000" y="50800"/>
            <a:ext cx="3421743" cy="769441"/>
          </a:xfrm>
          <a:prstGeom prst="rect">
            <a:avLst/>
          </a:prstGeom>
          <a:noFill/>
        </p:spPr>
        <p:txBody>
          <a:bodyPr wrap="square">
            <a:spAutoFit/>
          </a:bodyPr>
          <a:lstStyle/>
          <a:p>
            <a:r>
              <a:rPr lang="zh-CN" altLang="en-US" sz="4400" b="0" i="0" dirty="0">
                <a:effectLst/>
                <a:highlight>
                  <a:srgbClr val="FFFFFF"/>
                </a:highlight>
                <a:latin typeface="Arial" panose="020B0604020202020204" pitchFamily="34" charset="0"/>
              </a:rPr>
              <a:t>洛伦兹变换</a:t>
            </a:r>
            <a:endParaRPr lang="zh-CN" altLang="en-US" sz="4400" dirty="0"/>
          </a:p>
        </p:txBody>
      </p:sp>
      <p:pic>
        <p:nvPicPr>
          <p:cNvPr id="6" name="图片 5">
            <a:extLst>
              <a:ext uri="{FF2B5EF4-FFF2-40B4-BE49-F238E27FC236}">
                <a16:creationId xmlns:a16="http://schemas.microsoft.com/office/drawing/2014/main" id="{536DB05B-287C-91C2-042E-79E73214BE70}"/>
              </a:ext>
            </a:extLst>
          </p:cNvPr>
          <p:cNvPicPr>
            <a:picLocks noChangeAspect="1"/>
          </p:cNvPicPr>
          <p:nvPr/>
        </p:nvPicPr>
        <p:blipFill>
          <a:blip r:embed="rId2"/>
          <a:stretch>
            <a:fillRect/>
          </a:stretch>
        </p:blipFill>
        <p:spPr>
          <a:xfrm>
            <a:off x="381000" y="1221556"/>
            <a:ext cx="6096000" cy="3017511"/>
          </a:xfrm>
          <a:prstGeom prst="rect">
            <a:avLst/>
          </a:prstGeom>
        </p:spPr>
      </p:pic>
      <p:pic>
        <p:nvPicPr>
          <p:cNvPr id="8" name="图片 7">
            <a:extLst>
              <a:ext uri="{FF2B5EF4-FFF2-40B4-BE49-F238E27FC236}">
                <a16:creationId xmlns:a16="http://schemas.microsoft.com/office/drawing/2014/main" id="{DA5C58F5-F28A-0968-BAA8-BC696245C173}"/>
              </a:ext>
            </a:extLst>
          </p:cNvPr>
          <p:cNvPicPr>
            <a:picLocks noChangeAspect="1"/>
          </p:cNvPicPr>
          <p:nvPr/>
        </p:nvPicPr>
        <p:blipFill>
          <a:blip r:embed="rId3"/>
          <a:stretch>
            <a:fillRect/>
          </a:stretch>
        </p:blipFill>
        <p:spPr>
          <a:xfrm>
            <a:off x="381000" y="4404919"/>
            <a:ext cx="2558143" cy="1575568"/>
          </a:xfrm>
          <a:prstGeom prst="rect">
            <a:avLst/>
          </a:prstGeom>
        </p:spPr>
      </p:pic>
      <p:pic>
        <p:nvPicPr>
          <p:cNvPr id="10" name="图片 9">
            <a:extLst>
              <a:ext uri="{FF2B5EF4-FFF2-40B4-BE49-F238E27FC236}">
                <a16:creationId xmlns:a16="http://schemas.microsoft.com/office/drawing/2014/main" id="{57246EFE-EEED-4908-6635-99A8DF236102}"/>
              </a:ext>
            </a:extLst>
          </p:cNvPr>
          <p:cNvPicPr>
            <a:picLocks noChangeAspect="1"/>
          </p:cNvPicPr>
          <p:nvPr/>
        </p:nvPicPr>
        <p:blipFill>
          <a:blip r:embed="rId4"/>
          <a:stretch>
            <a:fillRect/>
          </a:stretch>
        </p:blipFill>
        <p:spPr>
          <a:xfrm>
            <a:off x="3060928" y="4404919"/>
            <a:ext cx="3601343" cy="1571081"/>
          </a:xfrm>
          <a:prstGeom prst="rect">
            <a:avLst/>
          </a:prstGeom>
        </p:spPr>
      </p:pic>
      <p:sp>
        <p:nvSpPr>
          <p:cNvPr id="14" name="文本框 13">
            <a:extLst>
              <a:ext uri="{FF2B5EF4-FFF2-40B4-BE49-F238E27FC236}">
                <a16:creationId xmlns:a16="http://schemas.microsoft.com/office/drawing/2014/main" id="{7307270E-EEC3-051B-4DD4-D9CAA2B6571B}"/>
              </a:ext>
            </a:extLst>
          </p:cNvPr>
          <p:cNvSpPr txBox="1"/>
          <p:nvPr/>
        </p:nvSpPr>
        <p:spPr>
          <a:xfrm>
            <a:off x="7122886" y="1221556"/>
            <a:ext cx="2890544" cy="646331"/>
          </a:xfrm>
          <a:prstGeom prst="rect">
            <a:avLst/>
          </a:prstGeom>
          <a:noFill/>
        </p:spPr>
        <p:txBody>
          <a:bodyPr wrap="square">
            <a:spAutoFit/>
          </a:bodyPr>
          <a:lstStyle/>
          <a:p>
            <a:r>
              <a:rPr lang="zh-CN" altLang="en-US" dirty="0"/>
              <a:t>同时的相对性</a:t>
            </a:r>
            <a:endParaRPr lang="en-US" altLang="zh-CN" dirty="0"/>
          </a:p>
          <a:p>
            <a:r>
              <a:rPr lang="zh-CN" altLang="en-US" dirty="0"/>
              <a:t>因果关系的绝对性</a:t>
            </a:r>
          </a:p>
        </p:txBody>
      </p:sp>
      <p:pic>
        <p:nvPicPr>
          <p:cNvPr id="3" name="图片 2">
            <a:extLst>
              <a:ext uri="{FF2B5EF4-FFF2-40B4-BE49-F238E27FC236}">
                <a16:creationId xmlns:a16="http://schemas.microsoft.com/office/drawing/2014/main" id="{BAAAA36B-6587-CA5F-6A44-AB641D221354}"/>
              </a:ext>
            </a:extLst>
          </p:cNvPr>
          <p:cNvPicPr>
            <a:picLocks noChangeAspect="1"/>
          </p:cNvPicPr>
          <p:nvPr/>
        </p:nvPicPr>
        <p:blipFill>
          <a:blip r:embed="rId5"/>
          <a:stretch>
            <a:fillRect/>
          </a:stretch>
        </p:blipFill>
        <p:spPr>
          <a:xfrm>
            <a:off x="6784056" y="2134872"/>
            <a:ext cx="5228332" cy="3429000"/>
          </a:xfrm>
          <a:prstGeom prst="rect">
            <a:avLst/>
          </a:prstGeom>
        </p:spPr>
      </p:pic>
    </p:spTree>
    <p:extLst>
      <p:ext uri="{BB962C8B-B14F-4D97-AF65-F5344CB8AC3E}">
        <p14:creationId xmlns:p14="http://schemas.microsoft.com/office/powerpoint/2010/main" val="420413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1511" y="174162"/>
            <a:ext cx="11770489" cy="639763"/>
          </a:xfrm>
          <a:prstGeom prst="rect">
            <a:avLst/>
          </a:prstGeom>
        </p:spPr>
        <p:txBody>
          <a:bodyPr/>
          <a:lstStyle/>
          <a:p>
            <a:r>
              <a:rPr lang="zh-CN" altLang="en-US" dirty="0"/>
              <a:t>速度的计算</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F8DBD-8DF3-48AE-BC97-D53FBB1B7C16}" type="slidenum">
              <a:rPr kumimoji="0" lang="en-US" sz="2400" b="0" i="0" u="none" strike="noStrike" kern="1200" cap="none" spc="0" normalizeH="0" baseline="0" noProof="0" smtClean="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799922" y="989824"/>
            <a:ext cx="34207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平面极坐标系</a:t>
            </a:r>
          </a:p>
        </p:txBody>
      </p:sp>
      <p:graphicFrame>
        <p:nvGraphicFramePr>
          <p:cNvPr id="6" name="Object 3"/>
          <p:cNvGraphicFramePr>
            <a:graphicFrameLocks noChangeAspect="1"/>
          </p:cNvGraphicFramePr>
          <p:nvPr/>
        </p:nvGraphicFramePr>
        <p:xfrm>
          <a:off x="3530600" y="968375"/>
          <a:ext cx="2689316" cy="581025"/>
        </p:xfrm>
        <a:graphic>
          <a:graphicData uri="http://schemas.openxmlformats.org/presentationml/2006/ole">
            <mc:AlternateContent xmlns:mc="http://schemas.openxmlformats.org/markup-compatibility/2006">
              <mc:Choice xmlns:v="urn:schemas-microsoft-com:vml" Requires="v">
                <p:oleObj name="公式" r:id="rId2" imgW="1117600" imgH="241300" progId="">
                  <p:embed/>
                </p:oleObj>
              </mc:Choice>
              <mc:Fallback>
                <p:oleObj name="公式" r:id="rId2" imgW="1117600" imgH="241300" progId="">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968375"/>
                        <a:ext cx="2689316" cy="581025"/>
                      </a:xfrm>
                      <a:prstGeom prst="rect">
                        <a:avLst/>
                      </a:prstGeom>
                      <a:noFill/>
                    </p:spPr>
                  </p:pic>
                </p:oleObj>
              </mc:Fallback>
            </mc:AlternateContent>
          </a:graphicData>
        </a:graphic>
      </p:graphicFrame>
      <p:grpSp>
        <p:nvGrpSpPr>
          <p:cNvPr id="9" name="Group 36"/>
          <p:cNvGrpSpPr>
            <a:grpSpLocks/>
          </p:cNvGrpSpPr>
          <p:nvPr/>
        </p:nvGrpSpPr>
        <p:grpSpPr bwMode="auto">
          <a:xfrm>
            <a:off x="8856825" y="840064"/>
            <a:ext cx="2608262" cy="3409521"/>
            <a:chOff x="3713" y="442"/>
            <a:chExt cx="1855" cy="2342"/>
          </a:xfrm>
        </p:grpSpPr>
        <p:sp>
          <p:nvSpPr>
            <p:cNvPr id="10" name="Line 10"/>
            <p:cNvSpPr>
              <a:spLocks noChangeShapeType="1"/>
            </p:cNvSpPr>
            <p:nvPr/>
          </p:nvSpPr>
          <p:spPr bwMode="auto">
            <a:xfrm>
              <a:off x="3713" y="2784"/>
              <a:ext cx="1824" cy="0"/>
            </a:xfrm>
            <a:prstGeom prst="line">
              <a:avLst/>
            </a:prstGeom>
            <a:noFill/>
            <a:ln w="38100">
              <a:solidFill>
                <a:schemeClr val="tx1"/>
              </a:solidFill>
              <a:round/>
              <a:headEnd/>
              <a:tailEnd type="non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Freeform 11"/>
            <p:cNvSpPr>
              <a:spLocks/>
            </p:cNvSpPr>
            <p:nvPr/>
          </p:nvSpPr>
          <p:spPr bwMode="auto">
            <a:xfrm>
              <a:off x="4337" y="912"/>
              <a:ext cx="504" cy="1680"/>
            </a:xfrm>
            <a:custGeom>
              <a:avLst/>
              <a:gdLst>
                <a:gd name="T0" fmla="*/ 0 w 504"/>
                <a:gd name="T1" fmla="*/ 1680 h 1680"/>
                <a:gd name="T2" fmla="*/ 384 w 504"/>
                <a:gd name="T3" fmla="*/ 1296 h 1680"/>
                <a:gd name="T4" fmla="*/ 480 w 504"/>
                <a:gd name="T5" fmla="*/ 768 h 1680"/>
                <a:gd name="T6" fmla="*/ 240 w 504"/>
                <a:gd name="T7" fmla="*/ 0 h 1680"/>
                <a:gd name="T8" fmla="*/ 0 60000 65536"/>
                <a:gd name="T9" fmla="*/ 0 60000 65536"/>
                <a:gd name="T10" fmla="*/ 0 60000 65536"/>
                <a:gd name="T11" fmla="*/ 0 60000 65536"/>
                <a:gd name="T12" fmla="*/ 0 w 504"/>
                <a:gd name="T13" fmla="*/ 0 h 1680"/>
                <a:gd name="T14" fmla="*/ 504 w 504"/>
                <a:gd name="T15" fmla="*/ 1680 h 1680"/>
              </a:gdLst>
              <a:ahLst/>
              <a:cxnLst>
                <a:cxn ang="T8">
                  <a:pos x="T0" y="T1"/>
                </a:cxn>
                <a:cxn ang="T9">
                  <a:pos x="T2" y="T3"/>
                </a:cxn>
                <a:cxn ang="T10">
                  <a:pos x="T4" y="T5"/>
                </a:cxn>
                <a:cxn ang="T11">
                  <a:pos x="T6" y="T7"/>
                </a:cxn>
              </a:cxnLst>
              <a:rect l="T12" t="T13" r="T14" b="T15"/>
              <a:pathLst>
                <a:path w="504" h="1680">
                  <a:moveTo>
                    <a:pt x="0" y="1680"/>
                  </a:moveTo>
                  <a:cubicBezTo>
                    <a:pt x="152" y="1564"/>
                    <a:pt x="304" y="1448"/>
                    <a:pt x="384" y="1296"/>
                  </a:cubicBezTo>
                  <a:cubicBezTo>
                    <a:pt x="464" y="1144"/>
                    <a:pt x="504" y="984"/>
                    <a:pt x="480" y="768"/>
                  </a:cubicBezTo>
                  <a:cubicBezTo>
                    <a:pt x="456" y="552"/>
                    <a:pt x="348" y="276"/>
                    <a:pt x="240" y="0"/>
                  </a:cubicBezTo>
                </a:path>
              </a:pathLst>
            </a:custGeom>
            <a:noFill/>
            <a:ln w="38100" cmpd="sng">
              <a:solidFill>
                <a:srgbClr val="0033CC"/>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2" name="Line 12"/>
            <p:cNvSpPr>
              <a:spLocks noChangeShapeType="1"/>
            </p:cNvSpPr>
            <p:nvPr/>
          </p:nvSpPr>
          <p:spPr bwMode="auto">
            <a:xfrm flipV="1">
              <a:off x="3713" y="2112"/>
              <a:ext cx="1056" cy="672"/>
            </a:xfrm>
            <a:prstGeom prst="line">
              <a:avLst/>
            </a:prstGeom>
            <a:noFill/>
            <a:ln w="38100">
              <a:solidFill>
                <a:schemeClr val="tx1"/>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3" name="Line 13"/>
            <p:cNvSpPr>
              <a:spLocks noChangeShapeType="1"/>
            </p:cNvSpPr>
            <p:nvPr/>
          </p:nvSpPr>
          <p:spPr bwMode="auto">
            <a:xfrm flipV="1">
              <a:off x="3713" y="1248"/>
              <a:ext cx="1008" cy="1536"/>
            </a:xfrm>
            <a:prstGeom prst="line">
              <a:avLst/>
            </a:prstGeom>
            <a:noFill/>
            <a:ln w="38100">
              <a:solidFill>
                <a:schemeClr val="tx1"/>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4" name="Line 14"/>
            <p:cNvSpPr>
              <a:spLocks noChangeShapeType="1"/>
            </p:cNvSpPr>
            <p:nvPr/>
          </p:nvSpPr>
          <p:spPr bwMode="auto">
            <a:xfrm flipV="1">
              <a:off x="4769" y="1728"/>
              <a:ext cx="624" cy="384"/>
            </a:xfrm>
            <a:prstGeom prst="line">
              <a:avLst/>
            </a:prstGeom>
            <a:noFill/>
            <a:ln w="38100">
              <a:solidFill>
                <a:srgbClr val="CC3300"/>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5" name="Line 15"/>
            <p:cNvSpPr>
              <a:spLocks noChangeShapeType="1"/>
            </p:cNvSpPr>
            <p:nvPr/>
          </p:nvSpPr>
          <p:spPr bwMode="auto">
            <a:xfrm flipV="1">
              <a:off x="4721" y="864"/>
              <a:ext cx="624" cy="384"/>
            </a:xfrm>
            <a:prstGeom prst="line">
              <a:avLst/>
            </a:prstGeom>
            <a:noFill/>
            <a:ln w="38100">
              <a:solidFill>
                <a:srgbClr val="CC3300"/>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6" name="Line 16"/>
            <p:cNvSpPr>
              <a:spLocks noChangeShapeType="1"/>
            </p:cNvSpPr>
            <p:nvPr/>
          </p:nvSpPr>
          <p:spPr bwMode="auto">
            <a:xfrm flipV="1">
              <a:off x="4721" y="618"/>
              <a:ext cx="384" cy="624"/>
            </a:xfrm>
            <a:prstGeom prst="line">
              <a:avLst/>
            </a:prstGeom>
            <a:noFill/>
            <a:ln w="38100">
              <a:solidFill>
                <a:schemeClr val="accent6"/>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endParaRPr>
            </a:p>
          </p:txBody>
        </p:sp>
        <p:sp>
          <p:nvSpPr>
            <p:cNvPr id="17" name="Line 17"/>
            <p:cNvSpPr>
              <a:spLocks noChangeShapeType="1"/>
            </p:cNvSpPr>
            <p:nvPr/>
          </p:nvSpPr>
          <p:spPr bwMode="auto">
            <a:xfrm flipH="1" flipV="1">
              <a:off x="4193" y="864"/>
              <a:ext cx="528" cy="384"/>
            </a:xfrm>
            <a:prstGeom prst="line">
              <a:avLst/>
            </a:prstGeom>
            <a:noFill/>
            <a:ln w="38100">
              <a:solidFill>
                <a:schemeClr val="tx1"/>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8" name="Line 18"/>
            <p:cNvSpPr>
              <a:spLocks noChangeShapeType="1"/>
            </p:cNvSpPr>
            <p:nvPr/>
          </p:nvSpPr>
          <p:spPr bwMode="auto">
            <a:xfrm flipH="1" flipV="1">
              <a:off x="5097" y="640"/>
              <a:ext cx="238" cy="238"/>
            </a:xfrm>
            <a:prstGeom prst="line">
              <a:avLst/>
            </a:prstGeom>
            <a:noFill/>
            <a:ln w="38100">
              <a:solidFill>
                <a:schemeClr val="accent1"/>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 name="Freeform 19"/>
            <p:cNvSpPr>
              <a:spLocks/>
            </p:cNvSpPr>
            <p:nvPr/>
          </p:nvSpPr>
          <p:spPr bwMode="auto">
            <a:xfrm>
              <a:off x="3993" y="2592"/>
              <a:ext cx="152" cy="192"/>
            </a:xfrm>
            <a:custGeom>
              <a:avLst/>
              <a:gdLst>
                <a:gd name="T0" fmla="*/ 0 w 104"/>
                <a:gd name="T1" fmla="*/ 0 h 144"/>
                <a:gd name="T2" fmla="*/ 60800 w 104"/>
                <a:gd name="T3" fmla="*/ 6343 h 144"/>
                <a:gd name="T4" fmla="*/ 30274 w 104"/>
                <a:gd name="T5" fmla="*/ 19169 h 144"/>
                <a:gd name="T6" fmla="*/ 0 60000 65536"/>
                <a:gd name="T7" fmla="*/ 0 60000 65536"/>
                <a:gd name="T8" fmla="*/ 0 60000 65536"/>
                <a:gd name="T9" fmla="*/ 0 w 104"/>
                <a:gd name="T10" fmla="*/ 0 h 144"/>
                <a:gd name="T11" fmla="*/ 104 w 104"/>
                <a:gd name="T12" fmla="*/ 144 h 144"/>
              </a:gdLst>
              <a:ahLst/>
              <a:cxnLst>
                <a:cxn ang="T6">
                  <a:pos x="T0" y="T1"/>
                </a:cxn>
                <a:cxn ang="T7">
                  <a:pos x="T2" y="T3"/>
                </a:cxn>
                <a:cxn ang="T8">
                  <a:pos x="T4" y="T5"/>
                </a:cxn>
              </a:cxnLst>
              <a:rect l="T9" t="T10" r="T11" b="T12"/>
              <a:pathLst>
                <a:path w="104" h="144">
                  <a:moveTo>
                    <a:pt x="0" y="0"/>
                  </a:moveTo>
                  <a:cubicBezTo>
                    <a:pt x="44" y="12"/>
                    <a:pt x="88" y="24"/>
                    <a:pt x="96" y="48"/>
                  </a:cubicBezTo>
                  <a:cubicBezTo>
                    <a:pt x="104" y="72"/>
                    <a:pt x="76" y="108"/>
                    <a:pt x="48" y="144"/>
                  </a:cubicBezTo>
                </a:path>
              </a:pathLst>
            </a:custGeom>
            <a:noFill/>
            <a:ln w="38100" cmpd="sng">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0" name="Freeform 20"/>
            <p:cNvSpPr>
              <a:spLocks/>
            </p:cNvSpPr>
            <p:nvPr/>
          </p:nvSpPr>
          <p:spPr bwMode="auto">
            <a:xfrm>
              <a:off x="4001" y="2352"/>
              <a:ext cx="144" cy="144"/>
            </a:xfrm>
            <a:custGeom>
              <a:avLst/>
              <a:gdLst>
                <a:gd name="T0" fmla="*/ 0 w 144"/>
                <a:gd name="T1" fmla="*/ 0 h 144"/>
                <a:gd name="T2" fmla="*/ 96 w 144"/>
                <a:gd name="T3" fmla="*/ 48 h 144"/>
                <a:gd name="T4" fmla="*/ 144 w 144"/>
                <a:gd name="T5" fmla="*/ 144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0"/>
                  </a:moveTo>
                  <a:cubicBezTo>
                    <a:pt x="36" y="12"/>
                    <a:pt x="72" y="24"/>
                    <a:pt x="96" y="48"/>
                  </a:cubicBezTo>
                  <a:cubicBezTo>
                    <a:pt x="120" y="72"/>
                    <a:pt x="132" y="108"/>
                    <a:pt x="144" y="144"/>
                  </a:cubicBezTo>
                </a:path>
              </a:pathLst>
            </a:custGeom>
            <a:noFill/>
            <a:ln w="38100" cmpd="sng">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21" name="Object 21"/>
            <p:cNvGraphicFramePr>
              <a:graphicFrameLocks noChangeAspect="1"/>
            </p:cNvGraphicFramePr>
            <p:nvPr/>
          </p:nvGraphicFramePr>
          <p:xfrm>
            <a:off x="4049" y="943"/>
            <a:ext cx="260" cy="353"/>
          </p:xfrm>
          <a:graphic>
            <a:graphicData uri="http://schemas.openxmlformats.org/presentationml/2006/ole">
              <mc:AlternateContent xmlns:mc="http://schemas.openxmlformats.org/markup-compatibility/2006">
                <mc:Choice xmlns:v="urn:schemas-microsoft-com:vml" Requires="v">
                  <p:oleObj name="公式" r:id="rId4" imgW="177646" imgH="241091" progId="">
                    <p:embed/>
                  </p:oleObj>
                </mc:Choice>
                <mc:Fallback>
                  <p:oleObj name="公式" r:id="rId4" imgW="177646" imgH="241091" progId="">
                    <p:embed/>
                    <p:pic>
                      <p:nvPicPr>
                        <p:cNvPr id="21"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 y="943"/>
                          <a:ext cx="260"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2" name="Object 22"/>
            <p:cNvGraphicFramePr>
              <a:graphicFrameLocks noChangeAspect="1"/>
            </p:cNvGraphicFramePr>
            <p:nvPr>
              <p:extLst>
                <p:ext uri="{D42A27DB-BD31-4B8C-83A1-F6EECF244321}">
                  <p14:modId xmlns:p14="http://schemas.microsoft.com/office/powerpoint/2010/main" val="973535346"/>
                </p:ext>
              </p:extLst>
            </p:nvPr>
          </p:nvGraphicFramePr>
          <p:xfrm>
            <a:off x="4258" y="517"/>
            <a:ext cx="810" cy="285"/>
          </p:xfrm>
          <a:graphic>
            <a:graphicData uri="http://schemas.openxmlformats.org/presentationml/2006/ole">
              <mc:AlternateContent xmlns:mc="http://schemas.openxmlformats.org/markup-compatibility/2006">
                <mc:Choice xmlns:v="urn:schemas-microsoft-com:vml" Requires="v">
                  <p:oleObj name="Equation" r:id="rId6" imgW="609336" imgH="215806" progId="">
                    <p:embed/>
                  </p:oleObj>
                </mc:Choice>
                <mc:Fallback>
                  <p:oleObj name="Equation" r:id="rId6" imgW="609336" imgH="215806" progId="">
                    <p:embed/>
                    <p:pic>
                      <p:nvPicPr>
                        <p:cNvPr id="22"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8" y="517"/>
                          <a:ext cx="810" cy="285"/>
                        </a:xfrm>
                        <a:prstGeom prst="rect">
                          <a:avLst/>
                        </a:prstGeom>
                        <a:noFill/>
                        <a:ln>
                          <a:noFill/>
                        </a:ln>
                      </p:spPr>
                    </p:pic>
                  </p:oleObj>
                </mc:Fallback>
              </mc:AlternateContent>
            </a:graphicData>
          </a:graphic>
        </p:graphicFrame>
        <p:graphicFrame>
          <p:nvGraphicFramePr>
            <p:cNvPr id="23" name="Object 23"/>
            <p:cNvGraphicFramePr>
              <a:graphicFrameLocks noChangeAspect="1"/>
            </p:cNvGraphicFramePr>
            <p:nvPr/>
          </p:nvGraphicFramePr>
          <p:xfrm>
            <a:off x="5032" y="996"/>
            <a:ext cx="505" cy="342"/>
          </p:xfrm>
          <a:graphic>
            <a:graphicData uri="http://schemas.openxmlformats.org/presentationml/2006/ole">
              <mc:AlternateContent xmlns:mc="http://schemas.openxmlformats.org/markup-compatibility/2006">
                <mc:Choice xmlns:v="urn:schemas-microsoft-com:vml" Requires="v">
                  <p:oleObj name="Equation" r:id="rId8" imgW="317087" imgH="215619" progId="">
                    <p:embed/>
                  </p:oleObj>
                </mc:Choice>
                <mc:Fallback>
                  <p:oleObj name="Equation" r:id="rId8" imgW="317087" imgH="215619" progId="">
                    <p:embed/>
                    <p:pic>
                      <p:nvPicPr>
                        <p:cNvPr id="23"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2" y="996"/>
                          <a:ext cx="505"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4" name="Object 24"/>
            <p:cNvGraphicFramePr>
              <a:graphicFrameLocks noChangeAspect="1"/>
            </p:cNvGraphicFramePr>
            <p:nvPr>
              <p:extLst>
                <p:ext uri="{D42A27DB-BD31-4B8C-83A1-F6EECF244321}">
                  <p14:modId xmlns:p14="http://schemas.microsoft.com/office/powerpoint/2010/main" val="2462541382"/>
                </p:ext>
              </p:extLst>
            </p:nvPr>
          </p:nvGraphicFramePr>
          <p:xfrm>
            <a:off x="5054" y="1818"/>
            <a:ext cx="511" cy="345"/>
          </p:xfrm>
          <a:graphic>
            <a:graphicData uri="http://schemas.openxmlformats.org/presentationml/2006/ole">
              <mc:AlternateContent xmlns:mc="http://schemas.openxmlformats.org/markup-compatibility/2006">
                <mc:Choice xmlns:v="urn:schemas-microsoft-com:vml" Requires="v">
                  <p:oleObj name="公式" r:id="rId10" imgW="355446" imgH="241195" progId="">
                    <p:embed/>
                  </p:oleObj>
                </mc:Choice>
                <mc:Fallback>
                  <p:oleObj name="公式" r:id="rId10" imgW="355446" imgH="241195" progId="">
                    <p:embed/>
                    <p:pic>
                      <p:nvPicPr>
                        <p:cNvPr id="24"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4" y="1818"/>
                          <a:ext cx="511"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5" name="Object 25"/>
            <p:cNvGraphicFramePr>
              <a:graphicFrameLocks noChangeAspect="1"/>
            </p:cNvGraphicFramePr>
            <p:nvPr/>
          </p:nvGraphicFramePr>
          <p:xfrm>
            <a:off x="5153" y="442"/>
            <a:ext cx="415" cy="352"/>
          </p:xfrm>
          <a:graphic>
            <a:graphicData uri="http://schemas.openxmlformats.org/presentationml/2006/ole">
              <mc:AlternateContent xmlns:mc="http://schemas.openxmlformats.org/markup-compatibility/2006">
                <mc:Choice xmlns:v="urn:schemas-microsoft-com:vml" Requires="v">
                  <p:oleObj name="Equation" r:id="rId12" imgW="253780" imgH="215713" progId="">
                    <p:embed/>
                  </p:oleObj>
                </mc:Choice>
                <mc:Fallback>
                  <p:oleObj name="Equation" r:id="rId12" imgW="253780" imgH="215713" progId="">
                    <p:embed/>
                    <p:pic>
                      <p:nvPicPr>
                        <p:cNvPr id="25"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3" y="442"/>
                          <a:ext cx="41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6" name="Object 26"/>
            <p:cNvGraphicFramePr>
              <a:graphicFrameLocks noChangeAspect="1"/>
            </p:cNvGraphicFramePr>
            <p:nvPr/>
          </p:nvGraphicFramePr>
          <p:xfrm>
            <a:off x="4097" y="2208"/>
            <a:ext cx="288" cy="196"/>
          </p:xfrm>
          <a:graphic>
            <a:graphicData uri="http://schemas.openxmlformats.org/presentationml/2006/ole">
              <mc:AlternateContent xmlns:mc="http://schemas.openxmlformats.org/markup-compatibility/2006">
                <mc:Choice xmlns:v="urn:schemas-microsoft-com:vml" Requires="v">
                  <p:oleObj name="公式" r:id="rId14" imgW="279400" imgH="190500" progId="">
                    <p:embed/>
                  </p:oleObj>
                </mc:Choice>
                <mc:Fallback>
                  <p:oleObj name="公式" r:id="rId14" imgW="279400" imgH="190500" progId="">
                    <p:embed/>
                    <p:pic>
                      <p:nvPicPr>
                        <p:cNvPr id="26"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7" y="2208"/>
                          <a:ext cx="28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7" name="Object 27"/>
            <p:cNvGraphicFramePr>
              <a:graphicFrameLocks noChangeAspect="1"/>
            </p:cNvGraphicFramePr>
            <p:nvPr/>
          </p:nvGraphicFramePr>
          <p:xfrm>
            <a:off x="4913" y="816"/>
            <a:ext cx="288" cy="196"/>
          </p:xfrm>
          <a:graphic>
            <a:graphicData uri="http://schemas.openxmlformats.org/presentationml/2006/ole">
              <mc:AlternateContent xmlns:mc="http://schemas.openxmlformats.org/markup-compatibility/2006">
                <mc:Choice xmlns:v="urn:schemas-microsoft-com:vml" Requires="v">
                  <p:oleObj name="公式" r:id="rId16" imgW="279400" imgH="190500" progId="">
                    <p:embed/>
                  </p:oleObj>
                </mc:Choice>
                <mc:Fallback>
                  <p:oleObj name="公式" r:id="rId16" imgW="279400" imgH="190500" progId="">
                    <p:embed/>
                    <p:pic>
                      <p:nvPicPr>
                        <p:cNvPr id="27"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3" y="816"/>
                          <a:ext cx="28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8" name="Object 28"/>
            <p:cNvGraphicFramePr>
              <a:graphicFrameLocks noChangeAspect="1"/>
            </p:cNvGraphicFramePr>
            <p:nvPr/>
          </p:nvGraphicFramePr>
          <p:xfrm>
            <a:off x="4145" y="2588"/>
            <a:ext cx="144" cy="196"/>
          </p:xfrm>
          <a:graphic>
            <a:graphicData uri="http://schemas.openxmlformats.org/presentationml/2006/ole">
              <mc:AlternateContent xmlns:mc="http://schemas.openxmlformats.org/markup-compatibility/2006">
                <mc:Choice xmlns:v="urn:schemas-microsoft-com:vml" Requires="v">
                  <p:oleObj name="公式" r:id="rId17" imgW="139639" imgH="190417" progId="">
                    <p:embed/>
                  </p:oleObj>
                </mc:Choice>
                <mc:Fallback>
                  <p:oleObj name="公式" r:id="rId17" imgW="139639" imgH="190417" progId="">
                    <p:embed/>
                    <p:pic>
                      <p:nvPicPr>
                        <p:cNvPr id="28"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5" y="2588"/>
                          <a:ext cx="14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29" name="Object 29"/>
            <p:cNvGraphicFramePr>
              <a:graphicFrameLocks noChangeAspect="1"/>
            </p:cNvGraphicFramePr>
            <p:nvPr/>
          </p:nvGraphicFramePr>
          <p:xfrm>
            <a:off x="4791" y="2127"/>
            <a:ext cx="184" cy="258"/>
          </p:xfrm>
          <a:graphic>
            <a:graphicData uri="http://schemas.openxmlformats.org/presentationml/2006/ole">
              <mc:AlternateContent xmlns:mc="http://schemas.openxmlformats.org/markup-compatibility/2006">
                <mc:Choice xmlns:v="urn:schemas-microsoft-com:vml" Requires="v">
                  <p:oleObj name="Equation" r:id="rId19" imgW="152268" imgH="215713" progId="">
                    <p:embed/>
                  </p:oleObj>
                </mc:Choice>
                <mc:Fallback>
                  <p:oleObj name="Equation" r:id="rId19" imgW="152268" imgH="215713" progId="">
                    <p:embed/>
                    <p:pic>
                      <p:nvPicPr>
                        <p:cNvPr id="29"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91" y="2127"/>
                          <a:ext cx="1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30" name="Object 30"/>
            <p:cNvGraphicFramePr>
              <a:graphicFrameLocks noChangeAspect="1"/>
            </p:cNvGraphicFramePr>
            <p:nvPr/>
          </p:nvGraphicFramePr>
          <p:xfrm>
            <a:off x="4407" y="1167"/>
            <a:ext cx="197" cy="258"/>
          </p:xfrm>
          <a:graphic>
            <a:graphicData uri="http://schemas.openxmlformats.org/presentationml/2006/ole">
              <mc:AlternateContent xmlns:mc="http://schemas.openxmlformats.org/markup-compatibility/2006">
                <mc:Choice xmlns:v="urn:schemas-microsoft-com:vml" Requires="v">
                  <p:oleObj name="Equation" r:id="rId21" imgW="164885" imgH="215619" progId="">
                    <p:embed/>
                  </p:oleObj>
                </mc:Choice>
                <mc:Fallback>
                  <p:oleObj name="Equation" r:id="rId21" imgW="164885" imgH="215619" progId="">
                    <p:embed/>
                    <p:pic>
                      <p:nvPicPr>
                        <p:cNvPr id="3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07" y="1167"/>
                          <a:ext cx="19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pSp>
      <p:graphicFrame>
        <p:nvGraphicFramePr>
          <p:cNvPr id="45" name="Object 5"/>
          <p:cNvGraphicFramePr>
            <a:graphicFrameLocks noChangeAspect="1"/>
          </p:cNvGraphicFramePr>
          <p:nvPr>
            <p:extLst>
              <p:ext uri="{D42A27DB-BD31-4B8C-83A1-F6EECF244321}">
                <p14:modId xmlns:p14="http://schemas.microsoft.com/office/powerpoint/2010/main" val="493435303"/>
              </p:ext>
            </p:extLst>
          </p:nvPr>
        </p:nvGraphicFramePr>
        <p:xfrm>
          <a:off x="3080545" y="1639890"/>
          <a:ext cx="1827212" cy="944716"/>
        </p:xfrm>
        <a:graphic>
          <a:graphicData uri="http://schemas.openxmlformats.org/presentationml/2006/ole">
            <mc:AlternateContent xmlns:mc="http://schemas.openxmlformats.org/markup-compatibility/2006">
              <mc:Choice xmlns:v="urn:schemas-microsoft-com:vml" Requires="v">
                <p:oleObj name="Equation" r:id="rId23" imgW="761669" imgH="393529" progId="">
                  <p:embed/>
                </p:oleObj>
              </mc:Choice>
              <mc:Fallback>
                <p:oleObj name="Equation" r:id="rId23" imgW="761669" imgH="393529" progId="">
                  <p:embed/>
                  <p:pic>
                    <p:nvPicPr>
                      <p:cNvPr id="45" name="Object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80545" y="1639890"/>
                        <a:ext cx="1827212" cy="944716"/>
                      </a:xfrm>
                      <a:prstGeom prst="rect">
                        <a:avLst/>
                      </a:prstGeom>
                      <a:noFill/>
                    </p:spPr>
                  </p:pic>
                </p:oleObj>
              </mc:Fallback>
            </mc:AlternateContent>
          </a:graphicData>
        </a:graphic>
      </p:graphicFrame>
      <p:graphicFrame>
        <p:nvGraphicFramePr>
          <p:cNvPr id="46" name="Object 6"/>
          <p:cNvGraphicFramePr>
            <a:graphicFrameLocks noChangeAspect="1"/>
          </p:cNvGraphicFramePr>
          <p:nvPr>
            <p:extLst>
              <p:ext uri="{D42A27DB-BD31-4B8C-83A1-F6EECF244321}">
                <p14:modId xmlns:p14="http://schemas.microsoft.com/office/powerpoint/2010/main" val="210638191"/>
              </p:ext>
            </p:extLst>
          </p:nvPr>
        </p:nvGraphicFramePr>
        <p:xfrm>
          <a:off x="799308" y="1639889"/>
          <a:ext cx="2279649" cy="995924"/>
        </p:xfrm>
        <a:graphic>
          <a:graphicData uri="http://schemas.openxmlformats.org/presentationml/2006/ole">
            <mc:AlternateContent xmlns:mc="http://schemas.openxmlformats.org/markup-compatibility/2006">
              <mc:Choice xmlns:v="urn:schemas-microsoft-com:vml" Requires="v">
                <p:oleObj name="Equation" r:id="rId25" imgW="901309" imgH="393529" progId="">
                  <p:embed/>
                </p:oleObj>
              </mc:Choice>
              <mc:Fallback>
                <p:oleObj name="Equation" r:id="rId25" imgW="901309" imgH="393529" progId="">
                  <p:embed/>
                  <p:pic>
                    <p:nvPicPr>
                      <p:cNvPr id="46" name="Object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9308" y="1639889"/>
                        <a:ext cx="2279649" cy="995924"/>
                      </a:xfrm>
                      <a:prstGeom prst="rect">
                        <a:avLst/>
                      </a:prstGeom>
                      <a:noFill/>
                    </p:spPr>
                  </p:pic>
                </p:oleObj>
              </mc:Fallback>
            </mc:AlternateContent>
          </a:graphicData>
        </a:graphic>
      </p:graphicFrame>
      <p:graphicFrame>
        <p:nvGraphicFramePr>
          <p:cNvPr id="47" name="Object 7"/>
          <p:cNvGraphicFramePr>
            <a:graphicFrameLocks noChangeAspect="1"/>
          </p:cNvGraphicFramePr>
          <p:nvPr>
            <p:extLst>
              <p:ext uri="{D42A27DB-BD31-4B8C-83A1-F6EECF244321}">
                <p14:modId xmlns:p14="http://schemas.microsoft.com/office/powerpoint/2010/main" val="3309347480"/>
              </p:ext>
            </p:extLst>
          </p:nvPr>
        </p:nvGraphicFramePr>
        <p:xfrm>
          <a:off x="4933157" y="1614488"/>
          <a:ext cx="1384300" cy="1072833"/>
        </p:xfrm>
        <a:graphic>
          <a:graphicData uri="http://schemas.openxmlformats.org/presentationml/2006/ole">
            <mc:AlternateContent xmlns:mc="http://schemas.openxmlformats.org/markup-compatibility/2006">
              <mc:Choice xmlns:v="urn:schemas-microsoft-com:vml" Requires="v">
                <p:oleObj name="公式" r:id="rId27" imgW="507780" imgH="393529" progId="">
                  <p:embed/>
                </p:oleObj>
              </mc:Choice>
              <mc:Fallback>
                <p:oleObj name="公式" r:id="rId27" imgW="507780" imgH="393529" progId="">
                  <p:embed/>
                  <p:pic>
                    <p:nvPicPr>
                      <p:cNvPr id="47" name="Object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33157" y="1614488"/>
                        <a:ext cx="1384300" cy="1072833"/>
                      </a:xfrm>
                      <a:prstGeom prst="rect">
                        <a:avLst/>
                      </a:prstGeom>
                      <a:noFill/>
                    </p:spPr>
                  </p:pic>
                </p:oleObj>
              </mc:Fallback>
            </mc:AlternateContent>
          </a:graphicData>
        </a:graphic>
      </p:graphicFrame>
      <p:graphicFrame>
        <p:nvGraphicFramePr>
          <p:cNvPr id="48" name="Object 8"/>
          <p:cNvGraphicFramePr>
            <a:graphicFrameLocks noChangeAspect="1"/>
          </p:cNvGraphicFramePr>
          <p:nvPr>
            <p:extLst>
              <p:ext uri="{D42A27DB-BD31-4B8C-83A1-F6EECF244321}">
                <p14:modId xmlns:p14="http://schemas.microsoft.com/office/powerpoint/2010/main" val="4193740448"/>
              </p:ext>
            </p:extLst>
          </p:nvPr>
        </p:nvGraphicFramePr>
        <p:xfrm>
          <a:off x="813595" y="2782266"/>
          <a:ext cx="2608262" cy="998538"/>
        </p:xfrm>
        <a:graphic>
          <a:graphicData uri="http://schemas.openxmlformats.org/presentationml/2006/ole">
            <mc:AlternateContent xmlns:mc="http://schemas.openxmlformats.org/markup-compatibility/2006">
              <mc:Choice xmlns:v="urn:schemas-microsoft-com:vml" Requires="v">
                <p:oleObj name="Equation" r:id="rId29" imgW="1028254" imgH="393529" progId="">
                  <p:embed/>
                </p:oleObj>
              </mc:Choice>
              <mc:Fallback>
                <p:oleObj name="Equation" r:id="rId29" imgW="1028254" imgH="393529" progId="">
                  <p:embed/>
                  <p:pic>
                    <p:nvPicPr>
                      <p:cNvPr id="48" name="Object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3595" y="2782266"/>
                        <a:ext cx="2608262" cy="998538"/>
                      </a:xfrm>
                      <a:prstGeom prst="rect">
                        <a:avLst/>
                      </a:prstGeom>
                      <a:noFill/>
                    </p:spPr>
                  </p:pic>
                </p:oleObj>
              </mc:Fallback>
            </mc:AlternateContent>
          </a:graphicData>
        </a:graphic>
      </p:graphicFrame>
      <p:graphicFrame>
        <p:nvGraphicFramePr>
          <p:cNvPr id="49" name="Object 9"/>
          <p:cNvGraphicFramePr>
            <a:graphicFrameLocks noChangeAspect="1"/>
          </p:cNvGraphicFramePr>
          <p:nvPr>
            <p:extLst>
              <p:ext uri="{D42A27DB-BD31-4B8C-83A1-F6EECF244321}">
                <p14:modId xmlns:p14="http://schemas.microsoft.com/office/powerpoint/2010/main" val="703291681"/>
              </p:ext>
            </p:extLst>
          </p:nvPr>
        </p:nvGraphicFramePr>
        <p:xfrm>
          <a:off x="3453607" y="2736851"/>
          <a:ext cx="2660650" cy="1019175"/>
        </p:xfrm>
        <a:graphic>
          <a:graphicData uri="http://schemas.openxmlformats.org/presentationml/2006/ole">
            <mc:AlternateContent xmlns:mc="http://schemas.openxmlformats.org/markup-compatibility/2006">
              <mc:Choice xmlns:v="urn:schemas-microsoft-com:vml" Requires="v">
                <p:oleObj name="Equation" r:id="rId31" imgW="1028254" imgH="393529" progId="">
                  <p:embed/>
                </p:oleObj>
              </mc:Choice>
              <mc:Fallback>
                <p:oleObj name="Equation" r:id="rId31" imgW="1028254" imgH="393529" progId="">
                  <p:embed/>
                  <p:pic>
                    <p:nvPicPr>
                      <p:cNvPr id="49" name="Object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53607" y="2736851"/>
                        <a:ext cx="2660650" cy="1019175"/>
                      </a:xfrm>
                      <a:prstGeom prst="rect">
                        <a:avLst/>
                      </a:prstGeom>
                      <a:noFill/>
                    </p:spPr>
                  </p:pic>
                </p:oleObj>
              </mc:Fallback>
            </mc:AlternateContent>
          </a:graphicData>
        </a:graphic>
      </p:graphicFrame>
      <p:graphicFrame>
        <p:nvGraphicFramePr>
          <p:cNvPr id="50" name="Object 54"/>
          <p:cNvGraphicFramePr>
            <a:graphicFrameLocks noChangeAspect="1"/>
          </p:cNvGraphicFramePr>
          <p:nvPr>
            <p:extLst>
              <p:ext uri="{D42A27DB-BD31-4B8C-83A1-F6EECF244321}">
                <p14:modId xmlns:p14="http://schemas.microsoft.com/office/powerpoint/2010/main" val="2979528726"/>
              </p:ext>
            </p:extLst>
          </p:nvPr>
        </p:nvGraphicFramePr>
        <p:xfrm>
          <a:off x="6087270" y="2916238"/>
          <a:ext cx="2322512" cy="685800"/>
        </p:xfrm>
        <a:graphic>
          <a:graphicData uri="http://schemas.openxmlformats.org/presentationml/2006/ole">
            <mc:AlternateContent xmlns:mc="http://schemas.openxmlformats.org/markup-compatibility/2006">
              <mc:Choice xmlns:v="urn:schemas-microsoft-com:vml" Requires="v">
                <p:oleObj name="Equation" r:id="rId33" imgW="774364" imgH="228501" progId="">
                  <p:embed/>
                </p:oleObj>
              </mc:Choice>
              <mc:Fallback>
                <p:oleObj name="Equation" r:id="rId33" imgW="774364" imgH="228501" progId="">
                  <p:embed/>
                  <p:pic>
                    <p:nvPicPr>
                      <p:cNvPr id="50" name="Object 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87270" y="2916238"/>
                        <a:ext cx="232251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3234143153"/>
              </p:ext>
            </p:extLst>
          </p:nvPr>
        </p:nvGraphicFramePr>
        <p:xfrm>
          <a:off x="2482776" y="5142848"/>
          <a:ext cx="2655887" cy="1176337"/>
        </p:xfrm>
        <a:graphic>
          <a:graphicData uri="http://schemas.openxmlformats.org/presentationml/2006/ole">
            <mc:AlternateContent xmlns:mc="http://schemas.openxmlformats.org/markup-compatibility/2006">
              <mc:Choice xmlns:v="urn:schemas-microsoft-com:vml" Requires="v">
                <p:oleObj name="Equation" r:id="rId35" imgW="829440" imgH="333360" progId="">
                  <p:embed/>
                </p:oleObj>
              </mc:Choice>
              <mc:Fallback>
                <p:oleObj name="Equation" r:id="rId35" imgW="829440" imgH="333360" progId="">
                  <p:embed/>
                  <p:pic>
                    <p:nvPicPr>
                      <p:cNvPr id="32" name="Object 4"/>
                      <p:cNvPicPr>
                        <a:picLocks noChangeAspect="1" noChangeArrowheads="1"/>
                      </p:cNvPicPr>
                      <p:nvPr/>
                    </p:nvPicPr>
                    <p:blipFill>
                      <a:blip r:embed="rId36">
                        <a:lum bright="-100000"/>
                        <a:extLst>
                          <a:ext uri="{28A0092B-C50C-407E-A947-70E740481C1C}">
                            <a14:useLocalDpi xmlns:a14="http://schemas.microsoft.com/office/drawing/2010/main" val="0"/>
                          </a:ext>
                        </a:extLst>
                      </a:blip>
                      <a:srcRect/>
                      <a:stretch>
                        <a:fillRect/>
                      </a:stretch>
                    </p:blipFill>
                    <p:spPr bwMode="auto">
                      <a:xfrm>
                        <a:off x="2482776" y="5142848"/>
                        <a:ext cx="2655887" cy="1176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5"/>
          <p:cNvGraphicFramePr>
            <a:graphicFrameLocks noChangeAspect="1"/>
          </p:cNvGraphicFramePr>
          <p:nvPr>
            <p:extLst>
              <p:ext uri="{D42A27DB-BD31-4B8C-83A1-F6EECF244321}">
                <p14:modId xmlns:p14="http://schemas.microsoft.com/office/powerpoint/2010/main" val="461487063"/>
              </p:ext>
            </p:extLst>
          </p:nvPr>
        </p:nvGraphicFramePr>
        <p:xfrm>
          <a:off x="2482776" y="4566385"/>
          <a:ext cx="1497012" cy="609600"/>
        </p:xfrm>
        <a:graphic>
          <a:graphicData uri="http://schemas.openxmlformats.org/presentationml/2006/ole">
            <mc:AlternateContent xmlns:mc="http://schemas.openxmlformats.org/markup-compatibility/2006">
              <mc:Choice xmlns:v="urn:schemas-microsoft-com:vml" Requires="v">
                <p:oleObj name="Equation" r:id="rId37" imgW="429120" imgH="142920" progId="">
                  <p:embed/>
                </p:oleObj>
              </mc:Choice>
              <mc:Fallback>
                <p:oleObj name="Equation" r:id="rId37" imgW="429120" imgH="142920" progId="">
                  <p:embed/>
                  <p:pic>
                    <p:nvPicPr>
                      <p:cNvPr id="34" name="Object 5"/>
                      <p:cNvPicPr>
                        <a:picLocks noChangeAspect="1" noChangeArrowheads="1"/>
                      </p:cNvPicPr>
                      <p:nvPr/>
                    </p:nvPicPr>
                    <p:blipFill>
                      <a:blip r:embed="rId38">
                        <a:lum bright="-100000"/>
                        <a:extLst>
                          <a:ext uri="{28A0092B-C50C-407E-A947-70E740481C1C}">
                            <a14:useLocalDpi xmlns:a14="http://schemas.microsoft.com/office/drawing/2010/main" val="0"/>
                          </a:ext>
                        </a:extLst>
                      </a:blip>
                      <a:srcRect/>
                      <a:stretch>
                        <a:fillRect/>
                      </a:stretch>
                    </p:blipFill>
                    <p:spPr bwMode="auto">
                      <a:xfrm>
                        <a:off x="2482776" y="4566385"/>
                        <a:ext cx="149701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18"/>
          <p:cNvSpPr txBox="1">
            <a:spLocks noChangeArrowheads="1"/>
          </p:cNvSpPr>
          <p:nvPr/>
        </p:nvSpPr>
        <p:spPr bwMode="auto">
          <a:xfrm>
            <a:off x="1347713" y="5439885"/>
            <a:ext cx="1504950" cy="52322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2D2DB9"/>
                </a:solidFill>
                <a:effectLst/>
                <a:uLnTx/>
                <a:uFillTx/>
                <a:latin typeface="Times New Roman" pitchFamily="18" charset="0"/>
                <a:ea typeface="宋体" panose="02010600030101010101" pitchFamily="2" charset="-122"/>
                <a:cs typeface="+mn-cs"/>
              </a:rPr>
              <a:t>速度</a:t>
            </a:r>
            <a:r>
              <a:rPr kumimoji="1" lang="en-US" altLang="zh-CN" sz="2800" b="1" i="0" u="none" strike="noStrike" kern="1200" cap="none" spc="0" normalizeH="0" baseline="0" noProof="0" dirty="0">
                <a:ln>
                  <a:noFill/>
                </a:ln>
                <a:solidFill>
                  <a:srgbClr val="2D2DB9"/>
                </a:solidFill>
                <a:effectLst/>
                <a:uLnTx/>
                <a:uFillTx/>
                <a:latin typeface="Times New Roman" pitchFamily="18" charset="0"/>
                <a:ea typeface="宋体" panose="02010600030101010101" pitchFamily="2" charset="-122"/>
                <a:cs typeface="+mn-cs"/>
              </a:rPr>
              <a:t>:</a:t>
            </a:r>
          </a:p>
        </p:txBody>
      </p:sp>
      <p:sp>
        <p:nvSpPr>
          <p:cNvPr id="36" name="Text Box 19"/>
          <p:cNvSpPr txBox="1">
            <a:spLocks noChangeArrowheads="1"/>
          </p:cNvSpPr>
          <p:nvPr/>
        </p:nvSpPr>
        <p:spPr bwMode="auto">
          <a:xfrm>
            <a:off x="1347713" y="4656872"/>
            <a:ext cx="1752600" cy="52322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2D2DB9"/>
                </a:solidFill>
                <a:effectLst/>
                <a:uLnTx/>
                <a:uFillTx/>
                <a:latin typeface="Times New Roman" pitchFamily="18" charset="0"/>
                <a:ea typeface="宋体" panose="02010600030101010101" pitchFamily="2" charset="-122"/>
                <a:cs typeface="+mn-cs"/>
              </a:rPr>
              <a:t>路程</a:t>
            </a:r>
            <a:r>
              <a:rPr kumimoji="1" lang="en-US" altLang="zh-CN" sz="2800" b="1" i="0" u="none" strike="noStrike" kern="1200" cap="none" spc="0" normalizeH="0" baseline="0" noProof="0" dirty="0">
                <a:ln>
                  <a:noFill/>
                </a:ln>
                <a:solidFill>
                  <a:srgbClr val="2D2DB9"/>
                </a:solidFill>
                <a:effectLst/>
                <a:uLnTx/>
                <a:uFillTx/>
                <a:latin typeface="Times New Roman" pitchFamily="18" charset="0"/>
                <a:ea typeface="宋体" panose="02010600030101010101" pitchFamily="2" charset="-122"/>
                <a:cs typeface="+mn-cs"/>
              </a:rPr>
              <a:t>:</a:t>
            </a:r>
          </a:p>
        </p:txBody>
      </p:sp>
      <p:grpSp>
        <p:nvGrpSpPr>
          <p:cNvPr id="3" name="组合 2">
            <a:extLst>
              <a:ext uri="{FF2B5EF4-FFF2-40B4-BE49-F238E27FC236}">
                <a16:creationId xmlns:a16="http://schemas.microsoft.com/office/drawing/2014/main" id="{1220E4E7-0E18-BDFE-1E08-7D823D724D16}"/>
              </a:ext>
            </a:extLst>
          </p:cNvPr>
          <p:cNvGrpSpPr/>
          <p:nvPr/>
        </p:nvGrpSpPr>
        <p:grpSpPr>
          <a:xfrm>
            <a:off x="5507191" y="4370772"/>
            <a:ext cx="3482669" cy="1745479"/>
            <a:chOff x="4937126" y="1773513"/>
            <a:chExt cx="4133722" cy="2061886"/>
          </a:xfrm>
        </p:grpSpPr>
        <p:sp>
          <p:nvSpPr>
            <p:cNvPr id="33" name="Line 7"/>
            <p:cNvSpPr>
              <a:spLocks noChangeShapeType="1"/>
            </p:cNvSpPr>
            <p:nvPr/>
          </p:nvSpPr>
          <p:spPr bwMode="auto">
            <a:xfrm>
              <a:off x="5461000" y="3378200"/>
              <a:ext cx="60681" cy="0"/>
            </a:xfrm>
            <a:prstGeom prst="line">
              <a:avLst/>
            </a:prstGeom>
            <a:noFill/>
            <a:ln w="9525">
              <a:noFill/>
              <a:round/>
              <a:headEnd/>
              <a:tailEnd/>
            </a:ln>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39" name="Freeform 6"/>
            <p:cNvSpPr>
              <a:spLocks/>
            </p:cNvSpPr>
            <p:nvPr/>
          </p:nvSpPr>
          <p:spPr bwMode="auto">
            <a:xfrm>
              <a:off x="5308600" y="2162967"/>
              <a:ext cx="3762248" cy="1631157"/>
            </a:xfrm>
            <a:custGeom>
              <a:avLst/>
              <a:gdLst>
                <a:gd name="T0" fmla="*/ 0 w 3024"/>
                <a:gd name="T1" fmla="*/ 2147483647 h 1112"/>
                <a:gd name="T2" fmla="*/ 2147483647 w 3024"/>
                <a:gd name="T3" fmla="*/ 2147483647 h 1112"/>
                <a:gd name="T4" fmla="*/ 2147483647 w 3024"/>
                <a:gd name="T5" fmla="*/ 2147483647 h 1112"/>
                <a:gd name="T6" fmla="*/ 2147483647 w 3024"/>
                <a:gd name="T7" fmla="*/ 2147483647 h 1112"/>
                <a:gd name="T8" fmla="*/ 0 60000 65536"/>
                <a:gd name="T9" fmla="*/ 0 60000 65536"/>
                <a:gd name="T10" fmla="*/ 0 60000 65536"/>
                <a:gd name="T11" fmla="*/ 0 60000 65536"/>
                <a:gd name="T12" fmla="*/ 0 w 3024"/>
                <a:gd name="T13" fmla="*/ 0 h 1112"/>
                <a:gd name="T14" fmla="*/ 3024 w 3024"/>
                <a:gd name="T15" fmla="*/ 1112 h 1112"/>
              </a:gdLst>
              <a:ahLst/>
              <a:cxnLst>
                <a:cxn ang="T8">
                  <a:pos x="T0" y="T1"/>
                </a:cxn>
                <a:cxn ang="T9">
                  <a:pos x="T2" y="T3"/>
                </a:cxn>
                <a:cxn ang="T10">
                  <a:pos x="T4" y="T5"/>
                </a:cxn>
                <a:cxn ang="T11">
                  <a:pos x="T6" y="T7"/>
                </a:cxn>
              </a:cxnLst>
              <a:rect l="T12" t="T13" r="T14" b="T15"/>
              <a:pathLst>
                <a:path w="3024" h="1112">
                  <a:moveTo>
                    <a:pt x="0" y="1112"/>
                  </a:moveTo>
                  <a:cubicBezTo>
                    <a:pt x="208" y="708"/>
                    <a:pt x="416" y="304"/>
                    <a:pt x="864" y="152"/>
                  </a:cubicBezTo>
                  <a:cubicBezTo>
                    <a:pt x="1312" y="0"/>
                    <a:pt x="2352" y="192"/>
                    <a:pt x="2688" y="200"/>
                  </a:cubicBezTo>
                  <a:cubicBezTo>
                    <a:pt x="3024" y="208"/>
                    <a:pt x="2848" y="200"/>
                    <a:pt x="2880" y="200"/>
                  </a:cubicBezTo>
                </a:path>
              </a:pathLst>
            </a:custGeom>
            <a:noFill/>
            <a:ln w="41275" cap="flat" cmpd="sng">
              <a:solidFill>
                <a:srgbClr val="000000"/>
              </a:solidFill>
              <a:prstDash val="solid"/>
              <a:round/>
              <a:headEnd/>
              <a:tailEnd/>
            </a:ln>
          </p:spPr>
          <p:txBody>
            <a:bodyPr wrap="squar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0" cap="none" spc="0" normalizeH="0" baseline="0" noProof="0">
                <a:ln>
                  <a:noFill/>
                </a:ln>
                <a:solidFill>
                  <a:srgbClr val="000000"/>
                </a:solidFill>
                <a:effectLst/>
                <a:uLnTx/>
                <a:uFillTx/>
                <a:latin typeface="Times New Roman" pitchFamily="18" charset="0"/>
                <a:ea typeface="宋体" charset="-122"/>
                <a:cs typeface="+mn-cs"/>
              </a:endParaRPr>
            </a:p>
          </p:txBody>
        </p:sp>
        <p:grpSp>
          <p:nvGrpSpPr>
            <p:cNvPr id="40" name="Group 72"/>
            <p:cNvGrpSpPr>
              <a:grpSpLocks/>
            </p:cNvGrpSpPr>
            <p:nvPr/>
          </p:nvGrpSpPr>
          <p:grpSpPr bwMode="auto">
            <a:xfrm>
              <a:off x="4937126" y="3488440"/>
              <a:ext cx="437412" cy="346959"/>
              <a:chOff x="2248" y="1708"/>
              <a:chExt cx="346" cy="308"/>
            </a:xfrm>
          </p:grpSpPr>
          <p:sp>
            <p:nvSpPr>
              <p:cNvPr id="42" name="Line 8"/>
              <p:cNvSpPr>
                <a:spLocks noChangeShapeType="1"/>
              </p:cNvSpPr>
              <p:nvPr/>
            </p:nvSpPr>
            <p:spPr bwMode="auto">
              <a:xfrm rot="-660000">
                <a:off x="2450" y="1891"/>
                <a:ext cx="144" cy="96"/>
              </a:xfrm>
              <a:prstGeom prst="line">
                <a:avLst/>
              </a:prstGeom>
              <a:noFill/>
              <a:ln w="25400">
                <a:solidFill>
                  <a:srgbClr val="000000"/>
                </a:solidFill>
                <a:round/>
                <a:headEnd/>
                <a:tailEnd/>
              </a:ln>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0" cap="none" spc="0" normalizeH="0" baseline="0" noProof="0" dirty="0">
                  <a:ln>
                    <a:noFill/>
                  </a:ln>
                  <a:solidFill>
                    <a:srgbClr val="000000"/>
                  </a:solidFill>
                  <a:effectLst/>
                  <a:uLnTx/>
                  <a:uFillTx/>
                  <a:latin typeface="Times New Roman" pitchFamily="18" charset="0"/>
                  <a:ea typeface="宋体" charset="-122"/>
                  <a:cs typeface="+mn-cs"/>
                </a:endParaRPr>
              </a:p>
            </p:txBody>
          </p:sp>
          <p:sp>
            <p:nvSpPr>
              <p:cNvPr id="51" name="Text Box 9"/>
              <p:cNvSpPr txBox="1">
                <a:spLocks noChangeArrowheads="1"/>
              </p:cNvSpPr>
              <p:nvPr/>
            </p:nvSpPr>
            <p:spPr bwMode="auto">
              <a:xfrm>
                <a:off x="2248" y="1708"/>
                <a:ext cx="220" cy="308"/>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1" u="none" strike="noStrike" kern="0" cap="none" spc="0" normalizeH="0" baseline="0" noProof="0" dirty="0">
                    <a:ln>
                      <a:noFill/>
                    </a:ln>
                    <a:solidFill>
                      <a:srgbClr val="003300"/>
                    </a:solidFill>
                    <a:effectLst/>
                    <a:uLnTx/>
                    <a:uFillTx/>
                    <a:latin typeface="Times New Roman" pitchFamily="18" charset="0"/>
                    <a:ea typeface="宋体" charset="-122"/>
                    <a:cs typeface="+mn-cs"/>
                  </a:rPr>
                  <a:t>o</a:t>
                </a:r>
              </a:p>
            </p:txBody>
          </p:sp>
        </p:grpSp>
        <p:graphicFrame>
          <p:nvGraphicFramePr>
            <p:cNvPr id="43" name="Object 6"/>
            <p:cNvGraphicFramePr>
              <a:graphicFrameLocks noChangeAspect="1"/>
            </p:cNvGraphicFramePr>
            <p:nvPr/>
          </p:nvGraphicFramePr>
          <p:xfrm>
            <a:off x="5500688" y="2397693"/>
            <a:ext cx="271802" cy="331220"/>
          </p:xfrm>
          <a:graphic>
            <a:graphicData uri="http://schemas.openxmlformats.org/presentationml/2006/ole">
              <mc:AlternateContent xmlns:mc="http://schemas.openxmlformats.org/markup-compatibility/2006">
                <mc:Choice xmlns:v="urn:schemas-microsoft-com:vml" Requires="v">
                  <p:oleObj name="Equation" r:id="rId39" imgW="47520" imgH="76320" progId="">
                    <p:embed/>
                  </p:oleObj>
                </mc:Choice>
                <mc:Fallback>
                  <p:oleObj name="Equation" r:id="rId39" imgW="47520" imgH="76320" progId="">
                    <p:embed/>
                    <p:pic>
                      <p:nvPicPr>
                        <p:cNvPr id="43" name="Object 6"/>
                        <p:cNvPicPr>
                          <a:picLocks noChangeAspect="1" noChangeArrowheads="1"/>
                        </p:cNvPicPr>
                        <p:nvPr/>
                      </p:nvPicPr>
                      <p:blipFill>
                        <a:blip r:embed="rId40">
                          <a:lum bright="-100000"/>
                          <a:extLst>
                            <a:ext uri="{28A0092B-C50C-407E-A947-70E740481C1C}">
                              <a14:useLocalDpi xmlns:a14="http://schemas.microsoft.com/office/drawing/2010/main" val="0"/>
                            </a:ext>
                          </a:extLst>
                        </a:blip>
                        <a:srcRect/>
                        <a:stretch>
                          <a:fillRect/>
                        </a:stretch>
                      </p:blipFill>
                      <p:spPr bwMode="auto">
                        <a:xfrm>
                          <a:off x="5500688" y="2397693"/>
                          <a:ext cx="271802" cy="331220"/>
                        </a:xfrm>
                        <a:prstGeom prst="rect">
                          <a:avLst/>
                        </a:prstGeom>
                        <a:noFill/>
                      </p:spPr>
                    </p:pic>
                  </p:oleObj>
                </mc:Fallback>
              </mc:AlternateContent>
            </a:graphicData>
          </a:graphic>
        </p:graphicFrame>
        <p:grpSp>
          <p:nvGrpSpPr>
            <p:cNvPr id="44" name="Group 82"/>
            <p:cNvGrpSpPr>
              <a:grpSpLocks/>
            </p:cNvGrpSpPr>
            <p:nvPr/>
          </p:nvGrpSpPr>
          <p:grpSpPr bwMode="auto">
            <a:xfrm>
              <a:off x="6368482" y="1773513"/>
              <a:ext cx="1018942" cy="1328131"/>
              <a:chOff x="3366" y="160"/>
              <a:chExt cx="806" cy="1179"/>
            </a:xfrm>
          </p:grpSpPr>
          <p:sp>
            <p:nvSpPr>
              <p:cNvPr id="8" name="Line 13"/>
              <p:cNvSpPr>
                <a:spLocks noChangeShapeType="1"/>
              </p:cNvSpPr>
              <p:nvPr/>
            </p:nvSpPr>
            <p:spPr bwMode="auto">
              <a:xfrm flipV="1">
                <a:off x="3366" y="453"/>
                <a:ext cx="480" cy="240"/>
              </a:xfrm>
              <a:prstGeom prst="line">
                <a:avLst/>
              </a:prstGeom>
              <a:noFill/>
              <a:ln w="38100">
                <a:solidFill>
                  <a:srgbClr val="000000"/>
                </a:solidFill>
                <a:round/>
                <a:headEnd/>
                <a:tailEnd type="triangle" w="sm" len="lg"/>
              </a:ln>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0" cap="none" spc="0" normalizeH="0" baseline="0" noProof="0">
                  <a:ln>
                    <a:noFill/>
                  </a:ln>
                  <a:solidFill>
                    <a:srgbClr val="000000"/>
                  </a:solidFill>
                  <a:effectLst/>
                  <a:uLnTx/>
                  <a:uFillTx/>
                  <a:latin typeface="Times New Roman" pitchFamily="18" charset="0"/>
                  <a:ea typeface="宋体" charset="-122"/>
                  <a:cs typeface="+mn-cs"/>
                </a:endParaRPr>
              </a:p>
            </p:txBody>
          </p:sp>
          <p:graphicFrame>
            <p:nvGraphicFramePr>
              <p:cNvPr id="37" name="Object 9"/>
              <p:cNvGraphicFramePr>
                <a:graphicFrameLocks noChangeAspect="1"/>
              </p:cNvGraphicFramePr>
              <p:nvPr>
                <p:extLst>
                  <p:ext uri="{D42A27DB-BD31-4B8C-83A1-F6EECF244321}">
                    <p14:modId xmlns:p14="http://schemas.microsoft.com/office/powerpoint/2010/main" val="2949720298"/>
                  </p:ext>
                </p:extLst>
              </p:nvPr>
            </p:nvGraphicFramePr>
            <p:xfrm>
              <a:off x="3878" y="160"/>
              <a:ext cx="294" cy="485"/>
            </p:xfrm>
            <a:graphic>
              <a:graphicData uri="http://schemas.openxmlformats.org/presentationml/2006/ole">
                <mc:AlternateContent xmlns:mc="http://schemas.openxmlformats.org/markup-compatibility/2006">
                  <mc:Choice xmlns:v="urn:schemas-microsoft-com:vml" Requires="v">
                    <p:oleObj name="Equation" r:id="rId41" imgW="76320" imgH="162000" progId="">
                      <p:embed/>
                    </p:oleObj>
                  </mc:Choice>
                  <mc:Fallback>
                    <p:oleObj name="Equation" r:id="rId41" imgW="76320" imgH="162000" progId="">
                      <p:embed/>
                      <p:pic>
                        <p:nvPicPr>
                          <p:cNvPr id="46" name="Object 9"/>
                          <p:cNvPicPr>
                            <a:picLocks noChangeAspect="1" noChangeArrowheads="1"/>
                          </p:cNvPicPr>
                          <p:nvPr/>
                        </p:nvPicPr>
                        <p:blipFill>
                          <a:blip r:embed="rId42">
                            <a:lum bright="-100000"/>
                            <a:extLst>
                              <a:ext uri="{28A0092B-C50C-407E-A947-70E740481C1C}">
                                <a14:useLocalDpi xmlns:a14="http://schemas.microsoft.com/office/drawing/2010/main" val="0"/>
                              </a:ext>
                            </a:extLst>
                          </a:blip>
                          <a:srcRect/>
                          <a:stretch>
                            <a:fillRect/>
                          </a:stretch>
                        </p:blipFill>
                        <p:spPr bwMode="auto">
                          <a:xfrm>
                            <a:off x="3878" y="160"/>
                            <a:ext cx="294" cy="4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Line 23"/>
              <p:cNvSpPr>
                <a:spLocks noChangeShapeType="1"/>
              </p:cNvSpPr>
              <p:nvPr/>
            </p:nvSpPr>
            <p:spPr bwMode="auto">
              <a:xfrm>
                <a:off x="3377" y="705"/>
                <a:ext cx="240" cy="335"/>
              </a:xfrm>
              <a:prstGeom prst="line">
                <a:avLst/>
              </a:prstGeom>
              <a:noFill/>
              <a:ln w="38100">
                <a:solidFill>
                  <a:srgbClr val="000000"/>
                </a:solidFill>
                <a:round/>
                <a:headEnd/>
                <a:tailEnd type="triangle" w="sm" len="lg"/>
              </a:ln>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CN" altLang="en-US" sz="3200" b="0" i="0" u="none" strike="noStrike" kern="0" cap="none" spc="0" normalizeH="0" baseline="0" noProof="0">
                  <a:ln>
                    <a:noFill/>
                  </a:ln>
                  <a:solidFill>
                    <a:srgbClr val="000000"/>
                  </a:solidFill>
                  <a:effectLst/>
                  <a:uLnTx/>
                  <a:uFillTx/>
                  <a:latin typeface="Times New Roman" pitchFamily="18" charset="0"/>
                  <a:ea typeface="宋体" charset="-122"/>
                  <a:cs typeface="+mn-cs"/>
                </a:endParaRPr>
              </a:p>
            </p:txBody>
          </p:sp>
          <p:graphicFrame>
            <p:nvGraphicFramePr>
              <p:cNvPr id="41" name="Object 10"/>
              <p:cNvGraphicFramePr>
                <a:graphicFrameLocks noChangeAspect="1"/>
              </p:cNvGraphicFramePr>
              <p:nvPr/>
            </p:nvGraphicFramePr>
            <p:xfrm>
              <a:off x="3597" y="831"/>
              <a:ext cx="387" cy="508"/>
            </p:xfrm>
            <a:graphic>
              <a:graphicData uri="http://schemas.openxmlformats.org/presentationml/2006/ole">
                <mc:AlternateContent xmlns:mc="http://schemas.openxmlformats.org/markup-compatibility/2006">
                  <mc:Choice xmlns:v="urn:schemas-microsoft-com:vml" Requires="v">
                    <p:oleObj name="Equation" r:id="rId43" imgW="104760" imgH="152280" progId="">
                      <p:embed/>
                    </p:oleObj>
                  </mc:Choice>
                  <mc:Fallback>
                    <p:oleObj name="Equation" r:id="rId43" imgW="104760" imgH="152280" progId="">
                      <p:embed/>
                      <p:pic>
                        <p:nvPicPr>
                          <p:cNvPr id="48" name="Object 10"/>
                          <p:cNvPicPr>
                            <a:picLocks noChangeAspect="1" noChangeArrowheads="1"/>
                          </p:cNvPicPr>
                          <p:nvPr/>
                        </p:nvPicPr>
                        <p:blipFill>
                          <a:blip r:embed="rId44">
                            <a:lum bright="-100000"/>
                            <a:extLst>
                              <a:ext uri="{28A0092B-C50C-407E-A947-70E740481C1C}">
                                <a14:useLocalDpi xmlns:a14="http://schemas.microsoft.com/office/drawing/2010/main" val="0"/>
                              </a:ext>
                            </a:extLst>
                          </a:blip>
                          <a:srcRect/>
                          <a:stretch>
                            <a:fillRect/>
                          </a:stretch>
                        </p:blipFill>
                        <p:spPr bwMode="auto">
                          <a:xfrm>
                            <a:off x="3597" y="831"/>
                            <a:ext cx="387"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 name="Group 75"/>
            <p:cNvGrpSpPr>
              <a:grpSpLocks/>
            </p:cNvGrpSpPr>
            <p:nvPr/>
          </p:nvGrpSpPr>
          <p:grpSpPr bwMode="auto">
            <a:xfrm>
              <a:off x="6150489" y="1931366"/>
              <a:ext cx="343861" cy="466367"/>
              <a:chOff x="2986" y="793"/>
              <a:chExt cx="272" cy="414"/>
            </a:xfrm>
          </p:grpSpPr>
          <p:sp>
            <p:nvSpPr>
              <p:cNvPr id="53" name="Text Box 11"/>
              <p:cNvSpPr txBox="1">
                <a:spLocks noChangeArrowheads="1"/>
              </p:cNvSpPr>
              <p:nvPr/>
            </p:nvSpPr>
            <p:spPr bwMode="auto">
              <a:xfrm>
                <a:off x="2986" y="793"/>
                <a:ext cx="272" cy="308"/>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600" b="1" i="1" u="none" strike="noStrike" kern="0" cap="none" spc="0" normalizeH="0" baseline="0" noProof="0" dirty="0">
                    <a:ln>
                      <a:noFill/>
                    </a:ln>
                    <a:solidFill>
                      <a:srgbClr val="003300"/>
                    </a:solidFill>
                    <a:effectLst/>
                    <a:uLnTx/>
                    <a:uFillTx/>
                    <a:latin typeface="Times New Roman" pitchFamily="18" charset="0"/>
                    <a:ea typeface="宋体" charset="-122"/>
                    <a:cs typeface="+mn-cs"/>
                  </a:rPr>
                  <a:t>P</a:t>
                </a:r>
              </a:p>
            </p:txBody>
          </p:sp>
          <p:sp>
            <p:nvSpPr>
              <p:cNvPr id="54" name="Oval 74"/>
              <p:cNvSpPr>
                <a:spLocks noChangeArrowheads="1"/>
              </p:cNvSpPr>
              <p:nvPr/>
            </p:nvSpPr>
            <p:spPr bwMode="auto">
              <a:xfrm>
                <a:off x="3147" y="1162"/>
                <a:ext cx="45" cy="45"/>
              </a:xfrm>
              <a:prstGeom prst="ellipse">
                <a:avLst/>
              </a:prstGeom>
              <a:solidFill>
                <a:srgbClr val="000000"/>
              </a:solidFill>
              <a:ln w="38100">
                <a:solidFill>
                  <a:srgbClr val="000000"/>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600" b="1" i="0" u="none" strike="noStrike" kern="0" cap="none" spc="0" normalizeH="0" baseline="0" noProof="0">
                  <a:ln>
                    <a:noFill/>
                  </a:ln>
                  <a:solidFill>
                    <a:srgbClr val="003300"/>
                  </a:solidFill>
                  <a:effectLst/>
                  <a:uLnTx/>
                  <a:uFillTx/>
                  <a:latin typeface="Times New Roman" pitchFamily="18" charset="0"/>
                  <a:ea typeface="宋体" charset="-122"/>
                  <a:cs typeface="+mn-cs"/>
                </a:endParaRPr>
              </a:p>
            </p:txBody>
          </p:sp>
        </p:grpSp>
      </p:grpSp>
      <p:sp>
        <p:nvSpPr>
          <p:cNvPr id="55" name="文本框 54"/>
          <p:cNvSpPr txBox="1"/>
          <p:nvPr/>
        </p:nvSpPr>
        <p:spPr>
          <a:xfrm>
            <a:off x="813595" y="4001831"/>
            <a:ext cx="2039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自然坐标系</a:t>
            </a:r>
          </a:p>
        </p:txBody>
      </p:sp>
    </p:spTree>
    <p:extLst>
      <p:ext uri="{BB962C8B-B14F-4D97-AF65-F5344CB8AC3E}">
        <p14:creationId xmlns:p14="http://schemas.microsoft.com/office/powerpoint/2010/main" val="39512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FEA8F7-6AC5-5A94-BA4C-235F84DF3F4D}"/>
              </a:ext>
            </a:extLst>
          </p:cNvPr>
          <p:cNvSpPr>
            <a:spLocks noGrp="1"/>
          </p:cNvSpPr>
          <p:nvPr>
            <p:ph type="sldNum" sz="quarter" idx="12"/>
          </p:nvPr>
        </p:nvSpPr>
        <p:spPr/>
        <p:txBody>
          <a:bodyPr/>
          <a:lstStyle/>
          <a:p>
            <a:fld id="{2A0F8DBD-8DF3-48AE-BC97-D53FBB1B7C16}" type="slidenum">
              <a:rPr lang="en-US" smtClean="0"/>
              <a:pPr/>
              <a:t>60</a:t>
            </a:fld>
            <a:endParaRPr lang="en-US" dirty="0"/>
          </a:p>
        </p:txBody>
      </p:sp>
      <p:sp>
        <p:nvSpPr>
          <p:cNvPr id="3" name="文本框 2">
            <a:extLst>
              <a:ext uri="{FF2B5EF4-FFF2-40B4-BE49-F238E27FC236}">
                <a16:creationId xmlns:a16="http://schemas.microsoft.com/office/drawing/2014/main" id="{EDCF307A-CAC5-DD89-3BBC-DD41AC89D6B2}"/>
              </a:ext>
            </a:extLst>
          </p:cNvPr>
          <p:cNvSpPr txBox="1"/>
          <p:nvPr/>
        </p:nvSpPr>
        <p:spPr>
          <a:xfrm>
            <a:off x="381000" y="50800"/>
            <a:ext cx="3421743" cy="769441"/>
          </a:xfrm>
          <a:prstGeom prst="rect">
            <a:avLst/>
          </a:prstGeom>
          <a:noFill/>
        </p:spPr>
        <p:txBody>
          <a:bodyPr wrap="square">
            <a:spAutoFit/>
          </a:bodyPr>
          <a:lstStyle/>
          <a:p>
            <a:r>
              <a:rPr lang="zh-CN" altLang="en-US" sz="4400" b="0" i="0" dirty="0">
                <a:effectLst/>
                <a:highlight>
                  <a:srgbClr val="FFFFFF"/>
                </a:highlight>
                <a:latin typeface="Arial" panose="020B0604020202020204" pitchFamily="34" charset="0"/>
              </a:rPr>
              <a:t>能量与动量</a:t>
            </a:r>
            <a:endParaRPr lang="zh-CN" altLang="en-US" sz="4400" dirty="0"/>
          </a:p>
        </p:txBody>
      </p:sp>
      <p:pic>
        <p:nvPicPr>
          <p:cNvPr id="5" name="图片 4">
            <a:extLst>
              <a:ext uri="{FF2B5EF4-FFF2-40B4-BE49-F238E27FC236}">
                <a16:creationId xmlns:a16="http://schemas.microsoft.com/office/drawing/2014/main" id="{18A999F2-8240-DFE8-CA71-DEE81EE9561D}"/>
              </a:ext>
            </a:extLst>
          </p:cNvPr>
          <p:cNvPicPr>
            <a:picLocks noChangeAspect="1"/>
          </p:cNvPicPr>
          <p:nvPr/>
        </p:nvPicPr>
        <p:blipFill>
          <a:blip r:embed="rId2"/>
          <a:stretch>
            <a:fillRect/>
          </a:stretch>
        </p:blipFill>
        <p:spPr>
          <a:xfrm>
            <a:off x="381000" y="1088720"/>
            <a:ext cx="1358204" cy="1088424"/>
          </a:xfrm>
          <a:prstGeom prst="rect">
            <a:avLst/>
          </a:prstGeom>
        </p:spPr>
      </p:pic>
      <p:pic>
        <p:nvPicPr>
          <p:cNvPr id="7" name="图片 6">
            <a:extLst>
              <a:ext uri="{FF2B5EF4-FFF2-40B4-BE49-F238E27FC236}">
                <a16:creationId xmlns:a16="http://schemas.microsoft.com/office/drawing/2014/main" id="{483DB768-2752-8D32-C09C-6D0BB3F8B1CA}"/>
              </a:ext>
            </a:extLst>
          </p:cNvPr>
          <p:cNvPicPr>
            <a:picLocks noChangeAspect="1"/>
          </p:cNvPicPr>
          <p:nvPr/>
        </p:nvPicPr>
        <p:blipFill>
          <a:blip r:embed="rId3"/>
          <a:stretch>
            <a:fillRect/>
          </a:stretch>
        </p:blipFill>
        <p:spPr>
          <a:xfrm>
            <a:off x="381000" y="2288479"/>
            <a:ext cx="6169252" cy="2045622"/>
          </a:xfrm>
          <a:prstGeom prst="rect">
            <a:avLst/>
          </a:prstGeom>
        </p:spPr>
      </p:pic>
      <p:pic>
        <p:nvPicPr>
          <p:cNvPr id="9" name="图片 8">
            <a:extLst>
              <a:ext uri="{FF2B5EF4-FFF2-40B4-BE49-F238E27FC236}">
                <a16:creationId xmlns:a16="http://schemas.microsoft.com/office/drawing/2014/main" id="{4197A6BF-CEE5-637A-35D8-1103A00E1D52}"/>
              </a:ext>
            </a:extLst>
          </p:cNvPr>
          <p:cNvPicPr>
            <a:picLocks noChangeAspect="1"/>
          </p:cNvPicPr>
          <p:nvPr/>
        </p:nvPicPr>
        <p:blipFill>
          <a:blip r:embed="rId4"/>
          <a:stretch>
            <a:fillRect/>
          </a:stretch>
        </p:blipFill>
        <p:spPr>
          <a:xfrm>
            <a:off x="6881889" y="1390876"/>
            <a:ext cx="5033963" cy="2943225"/>
          </a:xfrm>
          <a:prstGeom prst="rect">
            <a:avLst/>
          </a:prstGeom>
        </p:spPr>
      </p:pic>
      <p:sp>
        <p:nvSpPr>
          <p:cNvPr id="10" name="文本框 9">
            <a:extLst>
              <a:ext uri="{FF2B5EF4-FFF2-40B4-BE49-F238E27FC236}">
                <a16:creationId xmlns:a16="http://schemas.microsoft.com/office/drawing/2014/main" id="{8F67DAE4-FC6C-1C8A-8F82-203790C85CF0}"/>
              </a:ext>
            </a:extLst>
          </p:cNvPr>
          <p:cNvSpPr txBox="1"/>
          <p:nvPr/>
        </p:nvSpPr>
        <p:spPr>
          <a:xfrm>
            <a:off x="6881889" y="979714"/>
            <a:ext cx="2762854" cy="369332"/>
          </a:xfrm>
          <a:prstGeom prst="rect">
            <a:avLst/>
          </a:prstGeom>
          <a:noFill/>
        </p:spPr>
        <p:txBody>
          <a:bodyPr wrap="square" rtlCol="0">
            <a:spAutoFit/>
          </a:bodyPr>
          <a:lstStyle/>
          <a:p>
            <a:r>
              <a:rPr lang="zh-CN" altLang="en-US" dirty="0"/>
              <a:t>重要推导过程：</a:t>
            </a:r>
          </a:p>
        </p:txBody>
      </p:sp>
      <p:sp>
        <p:nvSpPr>
          <p:cNvPr id="11" name="矩形 10">
            <a:extLst>
              <a:ext uri="{FF2B5EF4-FFF2-40B4-BE49-F238E27FC236}">
                <a16:creationId xmlns:a16="http://schemas.microsoft.com/office/drawing/2014/main" id="{18C1A67D-AD7A-2DB4-B8EC-CDD4BE7B2F10}"/>
              </a:ext>
            </a:extLst>
          </p:cNvPr>
          <p:cNvSpPr/>
          <p:nvPr/>
        </p:nvSpPr>
        <p:spPr>
          <a:xfrm>
            <a:off x="9209314" y="1981200"/>
            <a:ext cx="2394857" cy="3072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C3B3EB4-5269-8AF3-AD4F-3F548ABDEDEE}"/>
              </a:ext>
            </a:extLst>
          </p:cNvPr>
          <p:cNvSpPr/>
          <p:nvPr/>
        </p:nvSpPr>
        <p:spPr>
          <a:xfrm>
            <a:off x="8263316" y="2394857"/>
            <a:ext cx="3652536" cy="8200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90B6FD17-2E82-8818-4FE4-1299111D873F}"/>
              </a:ext>
            </a:extLst>
          </p:cNvPr>
          <p:cNvGrpSpPr/>
          <p:nvPr/>
        </p:nvGrpSpPr>
        <p:grpSpPr>
          <a:xfrm>
            <a:off x="381000" y="4583112"/>
            <a:ext cx="4191001" cy="1955800"/>
            <a:chOff x="420233" y="4765675"/>
            <a:chExt cx="4191001" cy="1955800"/>
          </a:xfrm>
        </p:grpSpPr>
        <p:pic>
          <p:nvPicPr>
            <p:cNvPr id="14" name="图片 13">
              <a:extLst>
                <a:ext uri="{FF2B5EF4-FFF2-40B4-BE49-F238E27FC236}">
                  <a16:creationId xmlns:a16="http://schemas.microsoft.com/office/drawing/2014/main" id="{D13630C8-7BFE-D066-1ADC-0E877325ABB1}"/>
                </a:ext>
              </a:extLst>
            </p:cNvPr>
            <p:cNvPicPr>
              <a:picLocks noChangeAspect="1"/>
            </p:cNvPicPr>
            <p:nvPr/>
          </p:nvPicPr>
          <p:blipFill>
            <a:blip r:embed="rId5"/>
            <a:stretch>
              <a:fillRect/>
            </a:stretch>
          </p:blipFill>
          <p:spPr>
            <a:xfrm>
              <a:off x="420233" y="4765675"/>
              <a:ext cx="4191000" cy="1590675"/>
            </a:xfrm>
            <a:prstGeom prst="rect">
              <a:avLst/>
            </a:prstGeom>
          </p:spPr>
        </p:pic>
        <p:pic>
          <p:nvPicPr>
            <p:cNvPr id="16" name="图片 15">
              <a:extLst>
                <a:ext uri="{FF2B5EF4-FFF2-40B4-BE49-F238E27FC236}">
                  <a16:creationId xmlns:a16="http://schemas.microsoft.com/office/drawing/2014/main" id="{200D3FB1-735F-2D7A-04BE-D15E6B59D28B}"/>
                </a:ext>
              </a:extLst>
            </p:cNvPr>
            <p:cNvPicPr>
              <a:picLocks noChangeAspect="1"/>
            </p:cNvPicPr>
            <p:nvPr/>
          </p:nvPicPr>
          <p:blipFill>
            <a:blip r:embed="rId6"/>
            <a:stretch>
              <a:fillRect/>
            </a:stretch>
          </p:blipFill>
          <p:spPr>
            <a:xfrm>
              <a:off x="420234" y="6359736"/>
              <a:ext cx="4191000" cy="361739"/>
            </a:xfrm>
            <a:prstGeom prst="rect">
              <a:avLst/>
            </a:prstGeom>
          </p:spPr>
        </p:pic>
      </p:grpSp>
    </p:spTree>
    <p:extLst>
      <p:ext uri="{BB962C8B-B14F-4D97-AF65-F5344CB8AC3E}">
        <p14:creationId xmlns:p14="http://schemas.microsoft.com/office/powerpoint/2010/main" val="164634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4FEAF1-3563-91B0-65FE-1113DC0E5AAD}"/>
              </a:ext>
            </a:extLst>
          </p:cNvPr>
          <p:cNvSpPr>
            <a:spLocks noGrp="1"/>
          </p:cNvSpPr>
          <p:nvPr>
            <p:ph type="sldNum" sz="quarter" idx="12"/>
          </p:nvPr>
        </p:nvSpPr>
        <p:spPr/>
        <p:txBody>
          <a:bodyPr/>
          <a:lstStyle/>
          <a:p>
            <a:fld id="{2A0F8DBD-8DF3-48AE-BC97-D53FBB1B7C16}" type="slidenum">
              <a:rPr lang="en-US" smtClean="0"/>
              <a:pPr/>
              <a:t>61</a:t>
            </a:fld>
            <a:endParaRPr lang="en-US" dirty="0"/>
          </a:p>
        </p:txBody>
      </p:sp>
      <p:pic>
        <p:nvPicPr>
          <p:cNvPr id="4" name="图片 3">
            <a:extLst>
              <a:ext uri="{FF2B5EF4-FFF2-40B4-BE49-F238E27FC236}">
                <a16:creationId xmlns:a16="http://schemas.microsoft.com/office/drawing/2014/main" id="{CF50E09D-AA2D-F4D2-129B-A633DF8755B3}"/>
              </a:ext>
            </a:extLst>
          </p:cNvPr>
          <p:cNvPicPr>
            <a:picLocks noChangeAspect="1"/>
          </p:cNvPicPr>
          <p:nvPr/>
        </p:nvPicPr>
        <p:blipFill>
          <a:blip r:embed="rId2"/>
          <a:stretch>
            <a:fillRect/>
          </a:stretch>
        </p:blipFill>
        <p:spPr>
          <a:xfrm>
            <a:off x="407761" y="1265275"/>
            <a:ext cx="5114925" cy="2660840"/>
          </a:xfrm>
          <a:prstGeom prst="rect">
            <a:avLst/>
          </a:prstGeom>
        </p:spPr>
      </p:pic>
      <p:sp>
        <p:nvSpPr>
          <p:cNvPr id="5" name="矩形 4">
            <a:extLst>
              <a:ext uri="{FF2B5EF4-FFF2-40B4-BE49-F238E27FC236}">
                <a16:creationId xmlns:a16="http://schemas.microsoft.com/office/drawing/2014/main" id="{CA4B25F5-3DAD-1C76-93C8-6A6DD8013C0F}"/>
              </a:ext>
            </a:extLst>
          </p:cNvPr>
          <p:cNvSpPr/>
          <p:nvPr/>
        </p:nvSpPr>
        <p:spPr>
          <a:xfrm>
            <a:off x="856342" y="2595695"/>
            <a:ext cx="725715" cy="3072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5260C02-CE13-F708-5C74-73C9E01CC810}"/>
              </a:ext>
            </a:extLst>
          </p:cNvPr>
          <p:cNvSpPr/>
          <p:nvPr/>
        </p:nvSpPr>
        <p:spPr>
          <a:xfrm>
            <a:off x="3868056" y="3328666"/>
            <a:ext cx="1124858" cy="5974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1A19DF-DF2F-B225-26EE-1E80B5F843C1}"/>
              </a:ext>
            </a:extLst>
          </p:cNvPr>
          <p:cNvSpPr txBox="1"/>
          <p:nvPr/>
        </p:nvSpPr>
        <p:spPr>
          <a:xfrm>
            <a:off x="312057" y="4172857"/>
            <a:ext cx="5783943" cy="369332"/>
          </a:xfrm>
          <a:prstGeom prst="rect">
            <a:avLst/>
          </a:prstGeom>
          <a:noFill/>
        </p:spPr>
        <p:txBody>
          <a:bodyPr wrap="square" rtlCol="0">
            <a:spAutoFit/>
          </a:bodyPr>
          <a:lstStyle/>
          <a:p>
            <a:r>
              <a:rPr lang="zh-CN" altLang="en-US" dirty="0"/>
              <a:t>把两个粒子看成一个系统，总能量守恒，但动能不守恒</a:t>
            </a:r>
          </a:p>
        </p:txBody>
      </p:sp>
    </p:spTree>
    <p:extLst>
      <p:ext uri="{BB962C8B-B14F-4D97-AF65-F5344CB8AC3E}">
        <p14:creationId xmlns:p14="http://schemas.microsoft.com/office/powerpoint/2010/main" val="3064000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427990-ADAA-8D3F-936C-D81156AA03D8}"/>
              </a:ext>
            </a:extLst>
          </p:cNvPr>
          <p:cNvSpPr>
            <a:spLocks noGrp="1"/>
          </p:cNvSpPr>
          <p:nvPr>
            <p:ph type="sldNum" sz="quarter" idx="12"/>
          </p:nvPr>
        </p:nvSpPr>
        <p:spPr/>
        <p:txBody>
          <a:bodyPr/>
          <a:lstStyle/>
          <a:p>
            <a:fld id="{2A0F8DBD-8DF3-48AE-BC97-D53FBB1B7C16}" type="slidenum">
              <a:rPr lang="en-US" smtClean="0"/>
              <a:pPr/>
              <a:t>62</a:t>
            </a:fld>
            <a:endParaRPr lang="en-US" dirty="0"/>
          </a:p>
        </p:txBody>
      </p:sp>
      <p:pic>
        <p:nvPicPr>
          <p:cNvPr id="4" name="图片 3">
            <a:extLst>
              <a:ext uri="{FF2B5EF4-FFF2-40B4-BE49-F238E27FC236}">
                <a16:creationId xmlns:a16="http://schemas.microsoft.com/office/drawing/2014/main" id="{DB037A3A-852C-5BF4-1A24-CF357C477E73}"/>
              </a:ext>
            </a:extLst>
          </p:cNvPr>
          <p:cNvPicPr>
            <a:picLocks noChangeAspect="1"/>
          </p:cNvPicPr>
          <p:nvPr/>
        </p:nvPicPr>
        <p:blipFill>
          <a:blip r:embed="rId2"/>
          <a:stretch>
            <a:fillRect/>
          </a:stretch>
        </p:blipFill>
        <p:spPr>
          <a:xfrm>
            <a:off x="443819" y="1070230"/>
            <a:ext cx="5884409" cy="3079594"/>
          </a:xfrm>
          <a:prstGeom prst="rect">
            <a:avLst/>
          </a:prstGeom>
        </p:spPr>
      </p:pic>
      <p:pic>
        <p:nvPicPr>
          <p:cNvPr id="6" name="图片 5">
            <a:extLst>
              <a:ext uri="{FF2B5EF4-FFF2-40B4-BE49-F238E27FC236}">
                <a16:creationId xmlns:a16="http://schemas.microsoft.com/office/drawing/2014/main" id="{6DC92B3F-B7BC-6782-0501-5131554C5482}"/>
              </a:ext>
            </a:extLst>
          </p:cNvPr>
          <p:cNvPicPr>
            <a:picLocks noChangeAspect="1"/>
          </p:cNvPicPr>
          <p:nvPr/>
        </p:nvPicPr>
        <p:blipFill>
          <a:blip r:embed="rId3"/>
          <a:stretch>
            <a:fillRect/>
          </a:stretch>
        </p:blipFill>
        <p:spPr>
          <a:xfrm>
            <a:off x="443818" y="4391478"/>
            <a:ext cx="5884409" cy="1964872"/>
          </a:xfrm>
          <a:prstGeom prst="rect">
            <a:avLst/>
          </a:prstGeom>
        </p:spPr>
      </p:pic>
    </p:spTree>
    <p:extLst>
      <p:ext uri="{BB962C8B-B14F-4D97-AF65-F5344CB8AC3E}">
        <p14:creationId xmlns:p14="http://schemas.microsoft.com/office/powerpoint/2010/main" val="319468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773A56-A497-3EFD-7AA6-9BC92BDC7880}"/>
              </a:ext>
            </a:extLst>
          </p:cNvPr>
          <p:cNvSpPr>
            <a:spLocks noGrp="1"/>
          </p:cNvSpPr>
          <p:nvPr>
            <p:ph type="sldNum" sz="quarter" idx="12"/>
          </p:nvPr>
        </p:nvSpPr>
        <p:spPr/>
        <p:txBody>
          <a:bodyPr/>
          <a:lstStyle/>
          <a:p>
            <a:fld id="{2A0F8DBD-8DF3-48AE-BC97-D53FBB1B7C16}" type="slidenum">
              <a:rPr lang="en-US" smtClean="0"/>
              <a:pPr/>
              <a:t>63</a:t>
            </a:fld>
            <a:endParaRPr lang="en-US" dirty="0"/>
          </a:p>
        </p:txBody>
      </p:sp>
      <p:sp>
        <p:nvSpPr>
          <p:cNvPr id="3" name="文本框 2">
            <a:extLst>
              <a:ext uri="{FF2B5EF4-FFF2-40B4-BE49-F238E27FC236}">
                <a16:creationId xmlns:a16="http://schemas.microsoft.com/office/drawing/2014/main" id="{AE97A493-E8D5-AD4A-A4A8-F266C1ADB1BB}"/>
              </a:ext>
            </a:extLst>
          </p:cNvPr>
          <p:cNvSpPr txBox="1"/>
          <p:nvPr/>
        </p:nvSpPr>
        <p:spPr>
          <a:xfrm>
            <a:off x="483564" y="42012"/>
            <a:ext cx="2542665" cy="769441"/>
          </a:xfrm>
          <a:prstGeom prst="rect">
            <a:avLst/>
          </a:prstGeom>
          <a:noFill/>
        </p:spPr>
        <p:txBody>
          <a:bodyPr wrap="square">
            <a:spAutoFit/>
          </a:bodyPr>
          <a:lstStyle/>
          <a:p>
            <a:r>
              <a:rPr lang="zh-CN" altLang="en-US" sz="4400" dirty="0"/>
              <a:t>简谐振动</a:t>
            </a:r>
          </a:p>
        </p:txBody>
      </p:sp>
      <p:pic>
        <p:nvPicPr>
          <p:cNvPr id="5" name="图片 4">
            <a:extLst>
              <a:ext uri="{FF2B5EF4-FFF2-40B4-BE49-F238E27FC236}">
                <a16:creationId xmlns:a16="http://schemas.microsoft.com/office/drawing/2014/main" id="{53840143-0015-EB6B-E99A-D38E109EB2BE}"/>
              </a:ext>
            </a:extLst>
          </p:cNvPr>
          <p:cNvPicPr>
            <a:picLocks noChangeAspect="1"/>
          </p:cNvPicPr>
          <p:nvPr/>
        </p:nvPicPr>
        <p:blipFill>
          <a:blip r:embed="rId2"/>
          <a:stretch>
            <a:fillRect/>
          </a:stretch>
        </p:blipFill>
        <p:spPr>
          <a:xfrm>
            <a:off x="483564" y="935207"/>
            <a:ext cx="3159125" cy="1571001"/>
          </a:xfrm>
          <a:prstGeom prst="rect">
            <a:avLst/>
          </a:prstGeom>
        </p:spPr>
      </p:pic>
      <p:sp>
        <p:nvSpPr>
          <p:cNvPr id="7" name="文本框 6">
            <a:extLst>
              <a:ext uri="{FF2B5EF4-FFF2-40B4-BE49-F238E27FC236}">
                <a16:creationId xmlns:a16="http://schemas.microsoft.com/office/drawing/2014/main" id="{013A4B62-5C05-B48B-0E2D-BACA8A763AAE}"/>
              </a:ext>
            </a:extLst>
          </p:cNvPr>
          <p:cNvSpPr txBox="1"/>
          <p:nvPr/>
        </p:nvSpPr>
        <p:spPr>
          <a:xfrm>
            <a:off x="483564" y="4643309"/>
            <a:ext cx="3936999" cy="369332"/>
          </a:xfrm>
          <a:prstGeom prst="rect">
            <a:avLst/>
          </a:prstGeom>
          <a:noFill/>
        </p:spPr>
        <p:txBody>
          <a:bodyPr wrap="square">
            <a:spAutoFit/>
          </a:bodyPr>
          <a:lstStyle/>
          <a:p>
            <a:pPr algn="l"/>
            <a:r>
              <a:rPr lang="zh-CN" altLang="en-US" b="0" i="0" dirty="0">
                <a:solidFill>
                  <a:srgbClr val="000000"/>
                </a:solidFill>
                <a:effectLst/>
                <a:latin typeface="Arial" panose="020B0604020202020204" pitchFamily="34" charset="0"/>
              </a:rPr>
              <a:t>回复力：始终指向平衡位置的作用力</a:t>
            </a:r>
            <a:endParaRPr lang="zh-CN" altLang="en-US" b="0" i="0" dirty="0">
              <a:solidFill>
                <a:srgbClr val="000000"/>
              </a:solidFill>
              <a:effectLst/>
              <a:latin typeface="Segoe UI" panose="020B0502040204020203" pitchFamily="34" charset="0"/>
            </a:endParaRPr>
          </a:p>
        </p:txBody>
      </p:sp>
      <p:pic>
        <p:nvPicPr>
          <p:cNvPr id="9" name="图片 8">
            <a:extLst>
              <a:ext uri="{FF2B5EF4-FFF2-40B4-BE49-F238E27FC236}">
                <a16:creationId xmlns:a16="http://schemas.microsoft.com/office/drawing/2014/main" id="{1B2F3EED-ACF5-942B-6F1F-C6DA15113291}"/>
              </a:ext>
            </a:extLst>
          </p:cNvPr>
          <p:cNvPicPr>
            <a:picLocks noChangeAspect="1"/>
          </p:cNvPicPr>
          <p:nvPr/>
        </p:nvPicPr>
        <p:blipFill>
          <a:blip r:embed="rId3"/>
          <a:stretch>
            <a:fillRect/>
          </a:stretch>
        </p:blipFill>
        <p:spPr>
          <a:xfrm>
            <a:off x="576943" y="3214826"/>
            <a:ext cx="2006600" cy="1043756"/>
          </a:xfrm>
          <a:prstGeom prst="rect">
            <a:avLst/>
          </a:prstGeom>
        </p:spPr>
      </p:pic>
      <p:pic>
        <p:nvPicPr>
          <p:cNvPr id="11" name="图片 10">
            <a:extLst>
              <a:ext uri="{FF2B5EF4-FFF2-40B4-BE49-F238E27FC236}">
                <a16:creationId xmlns:a16="http://schemas.microsoft.com/office/drawing/2014/main" id="{B7A5ED38-B0B0-17A6-3184-4A141AA16878}"/>
              </a:ext>
            </a:extLst>
          </p:cNvPr>
          <p:cNvPicPr>
            <a:picLocks noChangeAspect="1"/>
          </p:cNvPicPr>
          <p:nvPr/>
        </p:nvPicPr>
        <p:blipFill>
          <a:blip r:embed="rId4"/>
          <a:stretch>
            <a:fillRect/>
          </a:stretch>
        </p:blipFill>
        <p:spPr>
          <a:xfrm>
            <a:off x="549331" y="5231330"/>
            <a:ext cx="3871232" cy="737980"/>
          </a:xfrm>
          <a:prstGeom prst="rect">
            <a:avLst/>
          </a:prstGeom>
        </p:spPr>
      </p:pic>
      <p:sp>
        <p:nvSpPr>
          <p:cNvPr id="12" name="文本框 11">
            <a:extLst>
              <a:ext uri="{FF2B5EF4-FFF2-40B4-BE49-F238E27FC236}">
                <a16:creationId xmlns:a16="http://schemas.microsoft.com/office/drawing/2014/main" id="{70ED2FA3-B36F-93CE-AC4A-A76E479EC1AD}"/>
              </a:ext>
            </a:extLst>
          </p:cNvPr>
          <p:cNvSpPr txBox="1"/>
          <p:nvPr/>
        </p:nvSpPr>
        <p:spPr>
          <a:xfrm>
            <a:off x="549331" y="5046664"/>
            <a:ext cx="983343" cy="369332"/>
          </a:xfrm>
          <a:prstGeom prst="rect">
            <a:avLst/>
          </a:prstGeom>
          <a:noFill/>
        </p:spPr>
        <p:txBody>
          <a:bodyPr wrap="square" rtlCol="0">
            <a:spAutoFit/>
          </a:bodyPr>
          <a:lstStyle/>
          <a:p>
            <a:r>
              <a:rPr lang="zh-CN" altLang="en-US" dirty="0"/>
              <a:t>判据：</a:t>
            </a:r>
          </a:p>
        </p:txBody>
      </p:sp>
      <p:pic>
        <p:nvPicPr>
          <p:cNvPr id="14" name="图片 13">
            <a:extLst>
              <a:ext uri="{FF2B5EF4-FFF2-40B4-BE49-F238E27FC236}">
                <a16:creationId xmlns:a16="http://schemas.microsoft.com/office/drawing/2014/main" id="{962A4E2A-09D5-9A2A-9F66-C1A65E8A8783}"/>
              </a:ext>
            </a:extLst>
          </p:cNvPr>
          <p:cNvPicPr>
            <a:picLocks noChangeAspect="1"/>
          </p:cNvPicPr>
          <p:nvPr/>
        </p:nvPicPr>
        <p:blipFill>
          <a:blip r:embed="rId5"/>
          <a:stretch>
            <a:fillRect/>
          </a:stretch>
        </p:blipFill>
        <p:spPr>
          <a:xfrm>
            <a:off x="616234" y="6000518"/>
            <a:ext cx="4233916" cy="490100"/>
          </a:xfrm>
          <a:prstGeom prst="rect">
            <a:avLst/>
          </a:prstGeom>
        </p:spPr>
      </p:pic>
      <p:sp>
        <p:nvSpPr>
          <p:cNvPr id="16" name="文本框 15">
            <a:extLst>
              <a:ext uri="{FF2B5EF4-FFF2-40B4-BE49-F238E27FC236}">
                <a16:creationId xmlns:a16="http://schemas.microsoft.com/office/drawing/2014/main" id="{46840EA7-72C8-A9F2-A9C4-8E6B29CF1FE2}"/>
              </a:ext>
            </a:extLst>
          </p:cNvPr>
          <p:cNvSpPr txBox="1"/>
          <p:nvPr/>
        </p:nvSpPr>
        <p:spPr>
          <a:xfrm>
            <a:off x="3188661" y="1466334"/>
            <a:ext cx="3378200"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ω</a:t>
            </a:r>
            <a:r>
              <a:rPr lang="zh-CN" altLang="en-US" b="0" i="0" dirty="0">
                <a:effectLst/>
                <a:highlight>
                  <a:srgbClr val="FFFFFF"/>
                </a:highlight>
                <a:latin typeface="Arial" panose="020B0604020202020204" pitchFamily="34" charset="0"/>
              </a:rPr>
              <a:t>只由振动系统的自身性质决定</a:t>
            </a:r>
            <a:endParaRPr lang="zh-CN" altLang="en-US" dirty="0"/>
          </a:p>
        </p:txBody>
      </p:sp>
      <p:sp>
        <p:nvSpPr>
          <p:cNvPr id="18" name="文本框 17">
            <a:extLst>
              <a:ext uri="{FF2B5EF4-FFF2-40B4-BE49-F238E27FC236}">
                <a16:creationId xmlns:a16="http://schemas.microsoft.com/office/drawing/2014/main" id="{71905F3B-DB57-E433-37F0-D7F327652D7E}"/>
              </a:ext>
            </a:extLst>
          </p:cNvPr>
          <p:cNvSpPr txBox="1"/>
          <p:nvPr/>
        </p:nvSpPr>
        <p:spPr>
          <a:xfrm>
            <a:off x="7088387" y="5746774"/>
            <a:ext cx="4778829" cy="369332"/>
          </a:xfrm>
          <a:prstGeom prst="rect">
            <a:avLst/>
          </a:prstGeom>
          <a:noFill/>
        </p:spPr>
        <p:txBody>
          <a:bodyPr wrap="square">
            <a:spAutoFit/>
          </a:bodyPr>
          <a:lstStyle/>
          <a:p>
            <a:r>
              <a:rPr lang="zh-CN" altLang="en-US" b="0" i="0" dirty="0">
                <a:solidFill>
                  <a:srgbClr val="FF0000"/>
                </a:solidFill>
                <a:effectLst/>
                <a:highlight>
                  <a:srgbClr val="FFFFFF"/>
                </a:highlight>
                <a:latin typeface="Arial" panose="020B0604020202020204" pitchFamily="34" charset="0"/>
              </a:rPr>
              <a:t>曲柄连杆使活塞做</a:t>
            </a:r>
            <a:r>
              <a:rPr lang="zh-CN" altLang="en-US" b="0" i="0">
                <a:solidFill>
                  <a:srgbClr val="FF0000"/>
                </a:solidFill>
                <a:effectLst/>
                <a:highlight>
                  <a:srgbClr val="FFFFFF"/>
                </a:highlight>
                <a:latin typeface="Arial" panose="020B0604020202020204" pitchFamily="34" charset="0"/>
              </a:rPr>
              <a:t>往复运动不是简谐振动</a:t>
            </a:r>
            <a:endParaRPr lang="zh-CN" altLang="en-US" dirty="0">
              <a:solidFill>
                <a:srgbClr val="FF0000"/>
              </a:solidFill>
            </a:endParaRPr>
          </a:p>
        </p:txBody>
      </p:sp>
      <p:pic>
        <p:nvPicPr>
          <p:cNvPr id="20" name="图片 19">
            <a:extLst>
              <a:ext uri="{FF2B5EF4-FFF2-40B4-BE49-F238E27FC236}">
                <a16:creationId xmlns:a16="http://schemas.microsoft.com/office/drawing/2014/main" id="{DD9AA8AF-F06D-F2A8-6D44-BE2473686244}"/>
              </a:ext>
            </a:extLst>
          </p:cNvPr>
          <p:cNvPicPr>
            <a:picLocks noChangeAspect="1"/>
          </p:cNvPicPr>
          <p:nvPr/>
        </p:nvPicPr>
        <p:blipFill>
          <a:blip r:embed="rId6"/>
          <a:stretch>
            <a:fillRect/>
          </a:stretch>
        </p:blipFill>
        <p:spPr>
          <a:xfrm>
            <a:off x="4680914" y="5269200"/>
            <a:ext cx="872218" cy="662240"/>
          </a:xfrm>
          <a:prstGeom prst="rect">
            <a:avLst/>
          </a:prstGeom>
        </p:spPr>
      </p:pic>
      <p:pic>
        <p:nvPicPr>
          <p:cNvPr id="22" name="图片 21">
            <a:extLst>
              <a:ext uri="{FF2B5EF4-FFF2-40B4-BE49-F238E27FC236}">
                <a16:creationId xmlns:a16="http://schemas.microsoft.com/office/drawing/2014/main" id="{69CC1E94-291C-12AB-1185-1AFB3AE6E170}"/>
              </a:ext>
            </a:extLst>
          </p:cNvPr>
          <p:cNvPicPr>
            <a:picLocks noChangeAspect="1"/>
          </p:cNvPicPr>
          <p:nvPr/>
        </p:nvPicPr>
        <p:blipFill>
          <a:blip r:embed="rId7"/>
          <a:stretch>
            <a:fillRect/>
          </a:stretch>
        </p:blipFill>
        <p:spPr>
          <a:xfrm>
            <a:off x="4420563" y="915780"/>
            <a:ext cx="1861242" cy="600939"/>
          </a:xfrm>
          <a:prstGeom prst="rect">
            <a:avLst/>
          </a:prstGeom>
        </p:spPr>
      </p:pic>
      <p:sp>
        <p:nvSpPr>
          <p:cNvPr id="24" name="文本框 23">
            <a:extLst>
              <a:ext uri="{FF2B5EF4-FFF2-40B4-BE49-F238E27FC236}">
                <a16:creationId xmlns:a16="http://schemas.microsoft.com/office/drawing/2014/main" id="{95CF5AA5-4ADF-85CF-D8A6-2B07960656C7}"/>
              </a:ext>
            </a:extLst>
          </p:cNvPr>
          <p:cNvSpPr txBox="1"/>
          <p:nvPr/>
        </p:nvSpPr>
        <p:spPr>
          <a:xfrm>
            <a:off x="7321514" y="1061479"/>
            <a:ext cx="4154714" cy="646331"/>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总能量由使振子开始振动时外界输入的能量决定，即取决于运动的初始条件</a:t>
            </a:r>
            <a:endParaRPr lang="zh-CN" altLang="en-US" dirty="0"/>
          </a:p>
        </p:txBody>
      </p:sp>
      <p:pic>
        <p:nvPicPr>
          <p:cNvPr id="26" name="图片 25">
            <a:extLst>
              <a:ext uri="{FF2B5EF4-FFF2-40B4-BE49-F238E27FC236}">
                <a16:creationId xmlns:a16="http://schemas.microsoft.com/office/drawing/2014/main" id="{12C0AC7D-BF72-CE72-497A-B1089B37222B}"/>
              </a:ext>
            </a:extLst>
          </p:cNvPr>
          <p:cNvPicPr>
            <a:picLocks noChangeAspect="1"/>
          </p:cNvPicPr>
          <p:nvPr/>
        </p:nvPicPr>
        <p:blipFill>
          <a:blip r:embed="rId8"/>
          <a:stretch>
            <a:fillRect/>
          </a:stretch>
        </p:blipFill>
        <p:spPr>
          <a:xfrm>
            <a:off x="7290007" y="1720707"/>
            <a:ext cx="4840214" cy="785501"/>
          </a:xfrm>
          <a:prstGeom prst="rect">
            <a:avLst/>
          </a:prstGeom>
        </p:spPr>
      </p:pic>
      <p:pic>
        <p:nvPicPr>
          <p:cNvPr id="28" name="图片 27">
            <a:extLst>
              <a:ext uri="{FF2B5EF4-FFF2-40B4-BE49-F238E27FC236}">
                <a16:creationId xmlns:a16="http://schemas.microsoft.com/office/drawing/2014/main" id="{B1833302-2166-A626-4A5A-FBD3F2758C30}"/>
              </a:ext>
            </a:extLst>
          </p:cNvPr>
          <p:cNvPicPr>
            <a:picLocks noChangeAspect="1"/>
          </p:cNvPicPr>
          <p:nvPr/>
        </p:nvPicPr>
        <p:blipFill>
          <a:blip r:embed="rId9"/>
          <a:stretch>
            <a:fillRect/>
          </a:stretch>
        </p:blipFill>
        <p:spPr>
          <a:xfrm>
            <a:off x="616234" y="2506208"/>
            <a:ext cx="3510447" cy="369332"/>
          </a:xfrm>
          <a:prstGeom prst="rect">
            <a:avLst/>
          </a:prstGeom>
        </p:spPr>
      </p:pic>
      <p:pic>
        <p:nvPicPr>
          <p:cNvPr id="30" name="图片 29">
            <a:extLst>
              <a:ext uri="{FF2B5EF4-FFF2-40B4-BE49-F238E27FC236}">
                <a16:creationId xmlns:a16="http://schemas.microsoft.com/office/drawing/2014/main" id="{387A1CF8-96CF-FD4F-F2CF-836CD0B7F9B9}"/>
              </a:ext>
            </a:extLst>
          </p:cNvPr>
          <p:cNvPicPr>
            <a:picLocks noChangeAspect="1"/>
          </p:cNvPicPr>
          <p:nvPr/>
        </p:nvPicPr>
        <p:blipFill>
          <a:blip r:embed="rId10"/>
          <a:stretch>
            <a:fillRect/>
          </a:stretch>
        </p:blipFill>
        <p:spPr>
          <a:xfrm>
            <a:off x="4420563" y="2386220"/>
            <a:ext cx="1498374" cy="678622"/>
          </a:xfrm>
          <a:prstGeom prst="rect">
            <a:avLst/>
          </a:prstGeom>
        </p:spPr>
      </p:pic>
      <p:sp>
        <p:nvSpPr>
          <p:cNvPr id="32" name="文本框 31">
            <a:extLst>
              <a:ext uri="{FF2B5EF4-FFF2-40B4-BE49-F238E27FC236}">
                <a16:creationId xmlns:a16="http://schemas.microsoft.com/office/drawing/2014/main" id="{2E7CF9EB-01F2-76EB-33EE-B99383FA0AF0}"/>
              </a:ext>
            </a:extLst>
          </p:cNvPr>
          <p:cNvSpPr txBox="1"/>
          <p:nvPr/>
        </p:nvSpPr>
        <p:spPr>
          <a:xfrm>
            <a:off x="2515595" y="2068909"/>
            <a:ext cx="1067795" cy="369332"/>
          </a:xfrm>
          <a:prstGeom prst="rect">
            <a:avLst/>
          </a:prstGeom>
          <a:noFill/>
        </p:spPr>
        <p:txBody>
          <a:bodyPr wrap="square">
            <a:spAutoFit/>
          </a:bodyPr>
          <a:lstStyle/>
          <a:p>
            <a:r>
              <a:rPr lang="en-US" altLang="zh-CN" b="0" i="0" dirty="0">
                <a:effectLst/>
                <a:highlight>
                  <a:srgbClr val="FFFFFF"/>
                </a:highlight>
                <a:latin typeface="Arial" panose="020B0604020202020204" pitchFamily="34" charset="0"/>
              </a:rPr>
              <a:t>[</a:t>
            </a:r>
            <a:r>
              <a:rPr lang="el-GR" altLang="zh-CN" b="0" i="0" dirty="0">
                <a:effectLst/>
                <a:highlight>
                  <a:srgbClr val="FFFFFF"/>
                </a:highlight>
                <a:latin typeface="Arial" panose="020B0604020202020204" pitchFamily="34" charset="0"/>
              </a:rPr>
              <a:t>−π</a:t>
            </a:r>
            <a:r>
              <a:rPr lang="zh-CN" altLang="el-GR" b="0" i="0" dirty="0">
                <a:effectLst/>
                <a:highlight>
                  <a:srgbClr val="FFFFFF"/>
                </a:highlight>
                <a:latin typeface="Arial" panose="020B0604020202020204" pitchFamily="34" charset="0"/>
              </a:rPr>
              <a:t>，</a:t>
            </a:r>
            <a:r>
              <a:rPr lang="el-GR" altLang="zh-CN" b="0" i="0" dirty="0">
                <a:effectLst/>
                <a:highlight>
                  <a:srgbClr val="FFFFFF"/>
                </a:highlight>
                <a:latin typeface="Arial" panose="020B0604020202020204" pitchFamily="34" charset="0"/>
              </a:rPr>
              <a:t>π</a:t>
            </a:r>
            <a:r>
              <a:rPr lang="en-US" altLang="zh-CN" b="0" i="0" dirty="0">
                <a:effectLst/>
                <a:highlight>
                  <a:srgbClr val="FFFFFF"/>
                </a:highlight>
                <a:latin typeface="Arial" panose="020B0604020202020204" pitchFamily="34" charset="0"/>
              </a:rPr>
              <a:t>]</a:t>
            </a:r>
            <a:endParaRPr lang="zh-CN" altLang="en-US" dirty="0"/>
          </a:p>
        </p:txBody>
      </p:sp>
      <p:pic>
        <p:nvPicPr>
          <p:cNvPr id="34" name="图片 33">
            <a:extLst>
              <a:ext uri="{FF2B5EF4-FFF2-40B4-BE49-F238E27FC236}">
                <a16:creationId xmlns:a16="http://schemas.microsoft.com/office/drawing/2014/main" id="{2B35C6BA-A901-C183-7082-9F07B0613CBA}"/>
              </a:ext>
            </a:extLst>
          </p:cNvPr>
          <p:cNvPicPr>
            <a:picLocks noChangeAspect="1"/>
          </p:cNvPicPr>
          <p:nvPr/>
        </p:nvPicPr>
        <p:blipFill>
          <a:blip r:embed="rId11"/>
          <a:stretch>
            <a:fillRect/>
          </a:stretch>
        </p:blipFill>
        <p:spPr>
          <a:xfrm>
            <a:off x="7290007" y="3742217"/>
            <a:ext cx="3193014" cy="728696"/>
          </a:xfrm>
          <a:prstGeom prst="rect">
            <a:avLst/>
          </a:prstGeom>
        </p:spPr>
      </p:pic>
      <p:sp>
        <p:nvSpPr>
          <p:cNvPr id="35" name="文本框 34">
            <a:extLst>
              <a:ext uri="{FF2B5EF4-FFF2-40B4-BE49-F238E27FC236}">
                <a16:creationId xmlns:a16="http://schemas.microsoft.com/office/drawing/2014/main" id="{7324B2CD-BDF7-4983-5050-DA70F8277012}"/>
              </a:ext>
            </a:extLst>
          </p:cNvPr>
          <p:cNvSpPr txBox="1"/>
          <p:nvPr/>
        </p:nvSpPr>
        <p:spPr>
          <a:xfrm>
            <a:off x="7321514" y="4591391"/>
            <a:ext cx="3012657" cy="369332"/>
          </a:xfrm>
          <a:prstGeom prst="rect">
            <a:avLst/>
          </a:prstGeom>
          <a:noFill/>
        </p:spPr>
        <p:txBody>
          <a:bodyPr wrap="square" rtlCol="0">
            <a:spAutoFit/>
          </a:bodyPr>
          <a:lstStyle/>
          <a:p>
            <a:r>
              <a:rPr lang="zh-CN" altLang="en-US" dirty="0"/>
              <a:t>同相、反相</a:t>
            </a:r>
          </a:p>
        </p:txBody>
      </p:sp>
      <p:sp>
        <p:nvSpPr>
          <p:cNvPr id="36" name="文本框 35">
            <a:extLst>
              <a:ext uri="{FF2B5EF4-FFF2-40B4-BE49-F238E27FC236}">
                <a16:creationId xmlns:a16="http://schemas.microsoft.com/office/drawing/2014/main" id="{2CA5702A-19FB-5EB9-EFA3-AD2840BF0BF5}"/>
              </a:ext>
            </a:extLst>
          </p:cNvPr>
          <p:cNvSpPr txBox="1"/>
          <p:nvPr/>
        </p:nvSpPr>
        <p:spPr>
          <a:xfrm>
            <a:off x="7824799" y="2424770"/>
            <a:ext cx="673315" cy="369332"/>
          </a:xfrm>
          <a:prstGeom prst="rect">
            <a:avLst/>
          </a:prstGeom>
          <a:noFill/>
        </p:spPr>
        <p:txBody>
          <a:bodyPr wrap="square" rtlCol="0">
            <a:spAutoFit/>
          </a:bodyPr>
          <a:lstStyle/>
          <a:p>
            <a:r>
              <a:rPr lang="en-US" altLang="zh-CN" dirty="0"/>
              <a:t>=E</a:t>
            </a:r>
            <a:r>
              <a:rPr lang="zh-CN" altLang="en-US" baseline="-25000" dirty="0"/>
              <a:t>总</a:t>
            </a:r>
          </a:p>
        </p:txBody>
      </p:sp>
      <p:sp>
        <p:nvSpPr>
          <p:cNvPr id="38" name="文本框 37">
            <a:extLst>
              <a:ext uri="{FF2B5EF4-FFF2-40B4-BE49-F238E27FC236}">
                <a16:creationId xmlns:a16="http://schemas.microsoft.com/office/drawing/2014/main" id="{1766DCEA-8260-0CE1-6F2D-6BD760942054}"/>
              </a:ext>
            </a:extLst>
          </p:cNvPr>
          <p:cNvSpPr txBox="1"/>
          <p:nvPr/>
        </p:nvSpPr>
        <p:spPr>
          <a:xfrm>
            <a:off x="7190071" y="2746452"/>
            <a:ext cx="5040085" cy="369332"/>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回复力是保守力，作简谐运动的系统机械能守恒</a:t>
            </a:r>
            <a:endParaRPr lang="zh-CN" altLang="en-US" dirty="0"/>
          </a:p>
        </p:txBody>
      </p:sp>
    </p:spTree>
    <p:extLst>
      <p:ext uri="{BB962C8B-B14F-4D97-AF65-F5344CB8AC3E}">
        <p14:creationId xmlns:p14="http://schemas.microsoft.com/office/powerpoint/2010/main" val="3593159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771ECA-A79C-4986-7AB9-84DD482DBA29}"/>
              </a:ext>
            </a:extLst>
          </p:cNvPr>
          <p:cNvSpPr>
            <a:spLocks noGrp="1"/>
          </p:cNvSpPr>
          <p:nvPr>
            <p:ph type="sldNum" sz="quarter" idx="12"/>
          </p:nvPr>
        </p:nvSpPr>
        <p:spPr/>
        <p:txBody>
          <a:bodyPr/>
          <a:lstStyle/>
          <a:p>
            <a:fld id="{2A0F8DBD-8DF3-48AE-BC97-D53FBB1B7C16}" type="slidenum">
              <a:rPr lang="en-US" smtClean="0"/>
              <a:pPr/>
              <a:t>64</a:t>
            </a:fld>
            <a:endParaRPr lang="en-US" dirty="0"/>
          </a:p>
        </p:txBody>
      </p:sp>
      <p:pic>
        <p:nvPicPr>
          <p:cNvPr id="4" name="图片 3">
            <a:extLst>
              <a:ext uri="{FF2B5EF4-FFF2-40B4-BE49-F238E27FC236}">
                <a16:creationId xmlns:a16="http://schemas.microsoft.com/office/drawing/2014/main" id="{333B2DCC-D793-6970-A139-AC4C6E5FC319}"/>
              </a:ext>
            </a:extLst>
          </p:cNvPr>
          <p:cNvPicPr>
            <a:picLocks noChangeAspect="1"/>
          </p:cNvPicPr>
          <p:nvPr/>
        </p:nvPicPr>
        <p:blipFill>
          <a:blip r:embed="rId2"/>
          <a:stretch>
            <a:fillRect/>
          </a:stretch>
        </p:blipFill>
        <p:spPr>
          <a:xfrm>
            <a:off x="556078" y="995866"/>
            <a:ext cx="2179864" cy="2217233"/>
          </a:xfrm>
          <a:prstGeom prst="rect">
            <a:avLst/>
          </a:prstGeom>
        </p:spPr>
      </p:pic>
      <p:sp>
        <p:nvSpPr>
          <p:cNvPr id="6" name="文本框 5">
            <a:extLst>
              <a:ext uri="{FF2B5EF4-FFF2-40B4-BE49-F238E27FC236}">
                <a16:creationId xmlns:a16="http://schemas.microsoft.com/office/drawing/2014/main" id="{C168434F-D6CC-281B-B6D0-25E7CD01B0F5}"/>
              </a:ext>
            </a:extLst>
          </p:cNvPr>
          <p:cNvSpPr txBox="1"/>
          <p:nvPr/>
        </p:nvSpPr>
        <p:spPr>
          <a:xfrm>
            <a:off x="105229" y="3213099"/>
            <a:ext cx="3465286" cy="646331"/>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旋转矢量</a:t>
            </a:r>
            <a:r>
              <a:rPr lang="en-US" altLang="zh-CN" b="0" i="0" dirty="0">
                <a:effectLst/>
                <a:highlight>
                  <a:srgbClr val="FFFFFF"/>
                </a:highlight>
                <a:latin typeface="Arial" panose="020B0604020202020204" pitchFamily="34" charset="0"/>
              </a:rPr>
              <a:t>A</a:t>
            </a:r>
            <a:r>
              <a:rPr lang="zh-CN" altLang="en-US" b="0" i="0" dirty="0">
                <a:effectLst/>
                <a:highlight>
                  <a:srgbClr val="FFFFFF"/>
                </a:highlight>
                <a:latin typeface="Arial" panose="020B0604020202020204" pitchFamily="34" charset="0"/>
              </a:rPr>
              <a:t>在</a:t>
            </a:r>
            <a:r>
              <a:rPr lang="en-US" altLang="zh-CN" b="0" i="0" dirty="0">
                <a:effectLst/>
                <a:highlight>
                  <a:srgbClr val="FFFFFF"/>
                </a:highlight>
                <a:latin typeface="Arial" panose="020B0604020202020204" pitchFamily="34" charset="0"/>
              </a:rPr>
              <a:t>x</a:t>
            </a:r>
            <a:r>
              <a:rPr lang="zh-CN" altLang="en-US" b="0" i="0" dirty="0">
                <a:effectLst/>
                <a:highlight>
                  <a:srgbClr val="FFFFFF"/>
                </a:highlight>
                <a:latin typeface="Arial" panose="020B0604020202020204" pitchFamily="34" charset="0"/>
              </a:rPr>
              <a:t>轴上的投影点</a:t>
            </a:r>
            <a:r>
              <a:rPr lang="en-US" altLang="zh-CN" b="0" i="0" dirty="0">
                <a:effectLst/>
                <a:highlight>
                  <a:srgbClr val="FFFFFF"/>
                </a:highlight>
                <a:latin typeface="Arial" panose="020B0604020202020204" pitchFamily="34" charset="0"/>
              </a:rPr>
              <a:t>M</a:t>
            </a:r>
            <a:r>
              <a:rPr lang="zh-CN" altLang="en-US" b="0" i="0" dirty="0">
                <a:effectLst/>
                <a:highlight>
                  <a:srgbClr val="FFFFFF"/>
                </a:highlight>
                <a:latin typeface="Arial" panose="020B0604020202020204" pitchFamily="34" charset="0"/>
              </a:rPr>
              <a:t>的运动与简谐振动的运动规律相同</a:t>
            </a:r>
            <a:endParaRPr lang="zh-CN" altLang="en-US" dirty="0"/>
          </a:p>
        </p:txBody>
      </p:sp>
      <p:pic>
        <p:nvPicPr>
          <p:cNvPr id="8" name="图片 7">
            <a:extLst>
              <a:ext uri="{FF2B5EF4-FFF2-40B4-BE49-F238E27FC236}">
                <a16:creationId xmlns:a16="http://schemas.microsoft.com/office/drawing/2014/main" id="{3E4B532F-6D91-6FDC-57C2-F6CB8881F84C}"/>
              </a:ext>
            </a:extLst>
          </p:cNvPr>
          <p:cNvPicPr>
            <a:picLocks noChangeAspect="1"/>
          </p:cNvPicPr>
          <p:nvPr/>
        </p:nvPicPr>
        <p:blipFill>
          <a:blip r:embed="rId3"/>
          <a:stretch>
            <a:fillRect/>
          </a:stretch>
        </p:blipFill>
        <p:spPr>
          <a:xfrm>
            <a:off x="4706258" y="1046666"/>
            <a:ext cx="4990451" cy="2863564"/>
          </a:xfrm>
          <a:prstGeom prst="rect">
            <a:avLst/>
          </a:prstGeom>
        </p:spPr>
      </p:pic>
      <p:pic>
        <p:nvPicPr>
          <p:cNvPr id="10" name="图片 9">
            <a:extLst>
              <a:ext uri="{FF2B5EF4-FFF2-40B4-BE49-F238E27FC236}">
                <a16:creationId xmlns:a16="http://schemas.microsoft.com/office/drawing/2014/main" id="{594E4F9E-154E-9B39-0445-782557F605D5}"/>
              </a:ext>
            </a:extLst>
          </p:cNvPr>
          <p:cNvPicPr>
            <a:picLocks noChangeAspect="1"/>
          </p:cNvPicPr>
          <p:nvPr/>
        </p:nvPicPr>
        <p:blipFill>
          <a:blip r:embed="rId4"/>
          <a:stretch>
            <a:fillRect/>
          </a:stretch>
        </p:blipFill>
        <p:spPr>
          <a:xfrm>
            <a:off x="5041483" y="3996672"/>
            <a:ext cx="4159704" cy="1678187"/>
          </a:xfrm>
          <a:prstGeom prst="rect">
            <a:avLst/>
          </a:prstGeom>
        </p:spPr>
      </p:pic>
      <p:sp>
        <p:nvSpPr>
          <p:cNvPr id="12" name="文本框 11">
            <a:extLst>
              <a:ext uri="{FF2B5EF4-FFF2-40B4-BE49-F238E27FC236}">
                <a16:creationId xmlns:a16="http://schemas.microsoft.com/office/drawing/2014/main" id="{1DFFC4D5-FDE2-ED2F-6097-825E5FDD8699}"/>
              </a:ext>
            </a:extLst>
          </p:cNvPr>
          <p:cNvSpPr txBox="1"/>
          <p:nvPr/>
        </p:nvSpPr>
        <p:spPr>
          <a:xfrm>
            <a:off x="4706258" y="5674859"/>
            <a:ext cx="5228771" cy="369332"/>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动能和势能的变化频率是弹簧振子振动频率的两倍</a:t>
            </a:r>
            <a:endParaRPr lang="zh-CN" altLang="en-US" dirty="0"/>
          </a:p>
        </p:txBody>
      </p:sp>
      <p:pic>
        <p:nvPicPr>
          <p:cNvPr id="14" name="图片 13">
            <a:extLst>
              <a:ext uri="{FF2B5EF4-FFF2-40B4-BE49-F238E27FC236}">
                <a16:creationId xmlns:a16="http://schemas.microsoft.com/office/drawing/2014/main" id="{B8A26768-3AA7-257F-0E0E-E1E5320F7FCA}"/>
              </a:ext>
            </a:extLst>
          </p:cNvPr>
          <p:cNvPicPr>
            <a:picLocks noChangeAspect="1"/>
          </p:cNvPicPr>
          <p:nvPr/>
        </p:nvPicPr>
        <p:blipFill>
          <a:blip r:embed="rId5"/>
          <a:stretch>
            <a:fillRect/>
          </a:stretch>
        </p:blipFill>
        <p:spPr>
          <a:xfrm>
            <a:off x="0" y="5055670"/>
            <a:ext cx="3770268" cy="1612927"/>
          </a:xfrm>
          <a:prstGeom prst="rect">
            <a:avLst/>
          </a:prstGeom>
        </p:spPr>
      </p:pic>
      <p:pic>
        <p:nvPicPr>
          <p:cNvPr id="16" name="图片 15">
            <a:extLst>
              <a:ext uri="{FF2B5EF4-FFF2-40B4-BE49-F238E27FC236}">
                <a16:creationId xmlns:a16="http://schemas.microsoft.com/office/drawing/2014/main" id="{B05EFF5C-76E0-FE86-5B98-76BBCB7B5EB5}"/>
              </a:ext>
            </a:extLst>
          </p:cNvPr>
          <p:cNvPicPr>
            <a:picLocks noChangeAspect="1"/>
          </p:cNvPicPr>
          <p:nvPr/>
        </p:nvPicPr>
        <p:blipFill>
          <a:blip r:embed="rId6"/>
          <a:stretch>
            <a:fillRect/>
          </a:stretch>
        </p:blipFill>
        <p:spPr>
          <a:xfrm>
            <a:off x="175304" y="4071019"/>
            <a:ext cx="1470706" cy="453582"/>
          </a:xfrm>
          <a:prstGeom prst="rect">
            <a:avLst/>
          </a:prstGeom>
        </p:spPr>
      </p:pic>
      <p:sp>
        <p:nvSpPr>
          <p:cNvPr id="17" name="文本框 16">
            <a:extLst>
              <a:ext uri="{FF2B5EF4-FFF2-40B4-BE49-F238E27FC236}">
                <a16:creationId xmlns:a16="http://schemas.microsoft.com/office/drawing/2014/main" id="{582D6457-B0C8-BDCD-D00E-6036319842C8}"/>
              </a:ext>
            </a:extLst>
          </p:cNvPr>
          <p:cNvSpPr txBox="1"/>
          <p:nvPr/>
        </p:nvSpPr>
        <p:spPr>
          <a:xfrm>
            <a:off x="1698172" y="4136571"/>
            <a:ext cx="2496458" cy="369332"/>
          </a:xfrm>
          <a:prstGeom prst="rect">
            <a:avLst/>
          </a:prstGeom>
          <a:noFill/>
        </p:spPr>
        <p:txBody>
          <a:bodyPr wrap="square" rtlCol="0">
            <a:spAutoFit/>
          </a:bodyPr>
          <a:lstStyle/>
          <a:p>
            <a:r>
              <a:rPr lang="zh-CN" altLang="en-US" dirty="0"/>
              <a:t>转一个角度需要的时间</a:t>
            </a:r>
          </a:p>
        </p:txBody>
      </p:sp>
    </p:spTree>
    <p:extLst>
      <p:ext uri="{BB962C8B-B14F-4D97-AF65-F5344CB8AC3E}">
        <p14:creationId xmlns:p14="http://schemas.microsoft.com/office/powerpoint/2010/main" val="1878864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F70D88-35D1-A36B-72FC-1D13B45C505C}"/>
              </a:ext>
            </a:extLst>
          </p:cNvPr>
          <p:cNvSpPr>
            <a:spLocks noGrp="1"/>
          </p:cNvSpPr>
          <p:nvPr>
            <p:ph type="sldNum" sz="quarter" idx="12"/>
          </p:nvPr>
        </p:nvSpPr>
        <p:spPr/>
        <p:txBody>
          <a:bodyPr/>
          <a:lstStyle/>
          <a:p>
            <a:fld id="{2A0F8DBD-8DF3-48AE-BC97-D53FBB1B7C16}" type="slidenum">
              <a:rPr lang="en-US" smtClean="0"/>
              <a:pPr/>
              <a:t>65</a:t>
            </a:fld>
            <a:endParaRPr lang="en-US" dirty="0"/>
          </a:p>
        </p:txBody>
      </p:sp>
      <p:pic>
        <p:nvPicPr>
          <p:cNvPr id="4" name="图片 3">
            <a:extLst>
              <a:ext uri="{FF2B5EF4-FFF2-40B4-BE49-F238E27FC236}">
                <a16:creationId xmlns:a16="http://schemas.microsoft.com/office/drawing/2014/main" id="{925C3197-B0AC-D866-4B7B-023E6C56BE9B}"/>
              </a:ext>
            </a:extLst>
          </p:cNvPr>
          <p:cNvPicPr>
            <a:picLocks noChangeAspect="1"/>
          </p:cNvPicPr>
          <p:nvPr/>
        </p:nvPicPr>
        <p:blipFill>
          <a:blip r:embed="rId2"/>
          <a:stretch>
            <a:fillRect/>
          </a:stretch>
        </p:blipFill>
        <p:spPr>
          <a:xfrm>
            <a:off x="413657" y="1037771"/>
            <a:ext cx="6218797" cy="1088572"/>
          </a:xfrm>
          <a:prstGeom prst="rect">
            <a:avLst/>
          </a:prstGeom>
        </p:spPr>
      </p:pic>
      <p:pic>
        <p:nvPicPr>
          <p:cNvPr id="6" name="图片 5">
            <a:extLst>
              <a:ext uri="{FF2B5EF4-FFF2-40B4-BE49-F238E27FC236}">
                <a16:creationId xmlns:a16="http://schemas.microsoft.com/office/drawing/2014/main" id="{28C87334-934A-88B0-103A-19139C9EEABB}"/>
              </a:ext>
            </a:extLst>
          </p:cNvPr>
          <p:cNvPicPr>
            <a:picLocks noChangeAspect="1"/>
          </p:cNvPicPr>
          <p:nvPr/>
        </p:nvPicPr>
        <p:blipFill>
          <a:blip r:embed="rId3"/>
          <a:stretch>
            <a:fillRect/>
          </a:stretch>
        </p:blipFill>
        <p:spPr>
          <a:xfrm>
            <a:off x="580572" y="2168233"/>
            <a:ext cx="5029200" cy="2147795"/>
          </a:xfrm>
          <a:prstGeom prst="rect">
            <a:avLst/>
          </a:prstGeom>
        </p:spPr>
      </p:pic>
      <p:pic>
        <p:nvPicPr>
          <p:cNvPr id="8" name="图片 7">
            <a:extLst>
              <a:ext uri="{FF2B5EF4-FFF2-40B4-BE49-F238E27FC236}">
                <a16:creationId xmlns:a16="http://schemas.microsoft.com/office/drawing/2014/main" id="{7168135D-5EEE-92CE-06D9-E03A28DAE921}"/>
              </a:ext>
            </a:extLst>
          </p:cNvPr>
          <p:cNvPicPr>
            <a:picLocks noChangeAspect="1"/>
          </p:cNvPicPr>
          <p:nvPr/>
        </p:nvPicPr>
        <p:blipFill>
          <a:blip r:embed="rId4"/>
          <a:stretch>
            <a:fillRect/>
          </a:stretch>
        </p:blipFill>
        <p:spPr>
          <a:xfrm>
            <a:off x="413657" y="4423455"/>
            <a:ext cx="3284084" cy="1228672"/>
          </a:xfrm>
          <a:prstGeom prst="rect">
            <a:avLst/>
          </a:prstGeom>
        </p:spPr>
      </p:pic>
      <p:pic>
        <p:nvPicPr>
          <p:cNvPr id="10" name="图片 9">
            <a:extLst>
              <a:ext uri="{FF2B5EF4-FFF2-40B4-BE49-F238E27FC236}">
                <a16:creationId xmlns:a16="http://schemas.microsoft.com/office/drawing/2014/main" id="{981D4DB7-6EC1-5F4F-2220-4E8DEB1E3625}"/>
              </a:ext>
            </a:extLst>
          </p:cNvPr>
          <p:cNvPicPr>
            <a:picLocks noChangeAspect="1"/>
          </p:cNvPicPr>
          <p:nvPr/>
        </p:nvPicPr>
        <p:blipFill>
          <a:blip r:embed="rId5"/>
          <a:stretch>
            <a:fillRect/>
          </a:stretch>
        </p:blipFill>
        <p:spPr>
          <a:xfrm>
            <a:off x="413657" y="5611344"/>
            <a:ext cx="1770743" cy="672434"/>
          </a:xfrm>
          <a:prstGeom prst="rect">
            <a:avLst/>
          </a:prstGeom>
        </p:spPr>
      </p:pic>
      <p:pic>
        <p:nvPicPr>
          <p:cNvPr id="12" name="图片 11">
            <a:extLst>
              <a:ext uri="{FF2B5EF4-FFF2-40B4-BE49-F238E27FC236}">
                <a16:creationId xmlns:a16="http://schemas.microsoft.com/office/drawing/2014/main" id="{4E81F250-2001-F8B6-BCD5-AD4CD8D57AE2}"/>
              </a:ext>
            </a:extLst>
          </p:cNvPr>
          <p:cNvPicPr>
            <a:picLocks noChangeAspect="1"/>
          </p:cNvPicPr>
          <p:nvPr/>
        </p:nvPicPr>
        <p:blipFill>
          <a:blip r:embed="rId6"/>
          <a:stretch>
            <a:fillRect/>
          </a:stretch>
        </p:blipFill>
        <p:spPr>
          <a:xfrm>
            <a:off x="2400980" y="5674992"/>
            <a:ext cx="1757363" cy="608786"/>
          </a:xfrm>
          <a:prstGeom prst="rect">
            <a:avLst/>
          </a:prstGeom>
        </p:spPr>
      </p:pic>
    </p:spTree>
    <p:extLst>
      <p:ext uri="{BB962C8B-B14F-4D97-AF65-F5344CB8AC3E}">
        <p14:creationId xmlns:p14="http://schemas.microsoft.com/office/powerpoint/2010/main" val="1358595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2E80A3-A18C-5268-385A-54F385F59AD1}"/>
              </a:ext>
            </a:extLst>
          </p:cNvPr>
          <p:cNvSpPr>
            <a:spLocks noGrp="1"/>
          </p:cNvSpPr>
          <p:nvPr>
            <p:ph type="sldNum" sz="quarter" idx="12"/>
          </p:nvPr>
        </p:nvSpPr>
        <p:spPr/>
        <p:txBody>
          <a:bodyPr/>
          <a:lstStyle/>
          <a:p>
            <a:fld id="{2A0F8DBD-8DF3-48AE-BC97-D53FBB1B7C16}" type="slidenum">
              <a:rPr lang="en-US" smtClean="0"/>
              <a:pPr/>
              <a:t>66</a:t>
            </a:fld>
            <a:endParaRPr lang="en-US" dirty="0"/>
          </a:p>
        </p:txBody>
      </p:sp>
      <p:sp>
        <p:nvSpPr>
          <p:cNvPr id="4" name="文本框 3">
            <a:extLst>
              <a:ext uri="{FF2B5EF4-FFF2-40B4-BE49-F238E27FC236}">
                <a16:creationId xmlns:a16="http://schemas.microsoft.com/office/drawing/2014/main" id="{1439F82B-A60B-3D07-6A17-7D118C9ED5B1}"/>
              </a:ext>
            </a:extLst>
          </p:cNvPr>
          <p:cNvSpPr txBox="1"/>
          <p:nvPr/>
        </p:nvSpPr>
        <p:spPr>
          <a:xfrm>
            <a:off x="400050" y="59174"/>
            <a:ext cx="1337310" cy="769441"/>
          </a:xfrm>
          <a:prstGeom prst="rect">
            <a:avLst/>
          </a:prstGeom>
          <a:noFill/>
        </p:spPr>
        <p:txBody>
          <a:bodyPr wrap="square">
            <a:spAutoFit/>
          </a:bodyPr>
          <a:lstStyle/>
          <a:p>
            <a:r>
              <a:rPr lang="zh-CN" altLang="en-US" sz="4400" b="0" i="0" dirty="0">
                <a:effectLst/>
                <a:highlight>
                  <a:srgbClr val="FFFFFF"/>
                </a:highlight>
                <a:latin typeface="Arial" panose="020B0604020202020204" pitchFamily="34" charset="0"/>
              </a:rPr>
              <a:t>单摆</a:t>
            </a:r>
            <a:endParaRPr lang="zh-CN" altLang="en-US" sz="4400" dirty="0"/>
          </a:p>
        </p:txBody>
      </p:sp>
      <p:pic>
        <p:nvPicPr>
          <p:cNvPr id="6" name="图片 5">
            <a:extLst>
              <a:ext uri="{FF2B5EF4-FFF2-40B4-BE49-F238E27FC236}">
                <a16:creationId xmlns:a16="http://schemas.microsoft.com/office/drawing/2014/main" id="{3B8D422E-54D1-D244-9C09-DA5EAFFAD340}"/>
              </a:ext>
            </a:extLst>
          </p:cNvPr>
          <p:cNvPicPr>
            <a:picLocks noChangeAspect="1"/>
          </p:cNvPicPr>
          <p:nvPr/>
        </p:nvPicPr>
        <p:blipFill>
          <a:blip r:embed="rId2"/>
          <a:stretch>
            <a:fillRect/>
          </a:stretch>
        </p:blipFill>
        <p:spPr>
          <a:xfrm>
            <a:off x="400050" y="984454"/>
            <a:ext cx="1591628" cy="821485"/>
          </a:xfrm>
          <a:prstGeom prst="rect">
            <a:avLst/>
          </a:prstGeom>
        </p:spPr>
      </p:pic>
      <p:pic>
        <p:nvPicPr>
          <p:cNvPr id="8" name="图片 7">
            <a:extLst>
              <a:ext uri="{FF2B5EF4-FFF2-40B4-BE49-F238E27FC236}">
                <a16:creationId xmlns:a16="http://schemas.microsoft.com/office/drawing/2014/main" id="{5970AD08-08F8-2C4C-1CA5-7C13207E58BD}"/>
              </a:ext>
            </a:extLst>
          </p:cNvPr>
          <p:cNvPicPr>
            <a:picLocks noChangeAspect="1"/>
          </p:cNvPicPr>
          <p:nvPr/>
        </p:nvPicPr>
        <p:blipFill>
          <a:blip r:embed="rId3"/>
          <a:stretch>
            <a:fillRect/>
          </a:stretch>
        </p:blipFill>
        <p:spPr>
          <a:xfrm>
            <a:off x="2350770" y="984454"/>
            <a:ext cx="1016726" cy="821485"/>
          </a:xfrm>
          <a:prstGeom prst="rect">
            <a:avLst/>
          </a:prstGeom>
        </p:spPr>
      </p:pic>
      <p:pic>
        <p:nvPicPr>
          <p:cNvPr id="10" name="图片 9">
            <a:extLst>
              <a:ext uri="{FF2B5EF4-FFF2-40B4-BE49-F238E27FC236}">
                <a16:creationId xmlns:a16="http://schemas.microsoft.com/office/drawing/2014/main" id="{99868042-5CC8-2B5A-8B3A-FF563D53BF85}"/>
              </a:ext>
            </a:extLst>
          </p:cNvPr>
          <p:cNvPicPr>
            <a:picLocks noChangeAspect="1"/>
          </p:cNvPicPr>
          <p:nvPr/>
        </p:nvPicPr>
        <p:blipFill>
          <a:blip r:embed="rId4"/>
          <a:stretch>
            <a:fillRect/>
          </a:stretch>
        </p:blipFill>
        <p:spPr>
          <a:xfrm>
            <a:off x="400050" y="2150183"/>
            <a:ext cx="1883093" cy="2557634"/>
          </a:xfrm>
          <a:prstGeom prst="rect">
            <a:avLst/>
          </a:prstGeom>
        </p:spPr>
      </p:pic>
      <p:pic>
        <p:nvPicPr>
          <p:cNvPr id="12" name="图片 11">
            <a:extLst>
              <a:ext uri="{FF2B5EF4-FFF2-40B4-BE49-F238E27FC236}">
                <a16:creationId xmlns:a16="http://schemas.microsoft.com/office/drawing/2014/main" id="{6D276603-35ED-33E1-2BEA-4D6DD213792A}"/>
              </a:ext>
            </a:extLst>
          </p:cNvPr>
          <p:cNvPicPr>
            <a:picLocks noChangeAspect="1"/>
          </p:cNvPicPr>
          <p:nvPr/>
        </p:nvPicPr>
        <p:blipFill>
          <a:blip r:embed="rId5"/>
          <a:stretch>
            <a:fillRect/>
          </a:stretch>
        </p:blipFill>
        <p:spPr>
          <a:xfrm>
            <a:off x="2283143" y="2331782"/>
            <a:ext cx="3285003" cy="2194435"/>
          </a:xfrm>
          <a:prstGeom prst="rect">
            <a:avLst/>
          </a:prstGeom>
        </p:spPr>
      </p:pic>
    </p:spTree>
    <p:extLst>
      <p:ext uri="{BB962C8B-B14F-4D97-AF65-F5344CB8AC3E}">
        <p14:creationId xmlns:p14="http://schemas.microsoft.com/office/powerpoint/2010/main" val="3958759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BD060B-7942-DAFB-C0BE-FC57913DEFE1}"/>
              </a:ext>
            </a:extLst>
          </p:cNvPr>
          <p:cNvSpPr>
            <a:spLocks noGrp="1"/>
          </p:cNvSpPr>
          <p:nvPr>
            <p:ph type="sldNum" sz="quarter" idx="12"/>
          </p:nvPr>
        </p:nvSpPr>
        <p:spPr/>
        <p:txBody>
          <a:bodyPr/>
          <a:lstStyle/>
          <a:p>
            <a:fld id="{2A0F8DBD-8DF3-48AE-BC97-D53FBB1B7C16}" type="slidenum">
              <a:rPr lang="en-US" smtClean="0"/>
              <a:pPr/>
              <a:t>67</a:t>
            </a:fld>
            <a:endParaRPr lang="en-US" dirty="0"/>
          </a:p>
        </p:txBody>
      </p:sp>
      <p:sp>
        <p:nvSpPr>
          <p:cNvPr id="3" name="文本框 2">
            <a:extLst>
              <a:ext uri="{FF2B5EF4-FFF2-40B4-BE49-F238E27FC236}">
                <a16:creationId xmlns:a16="http://schemas.microsoft.com/office/drawing/2014/main" id="{9DEC7BA3-02D5-0319-BE10-E72D10FF2E37}"/>
              </a:ext>
            </a:extLst>
          </p:cNvPr>
          <p:cNvSpPr txBox="1"/>
          <p:nvPr/>
        </p:nvSpPr>
        <p:spPr>
          <a:xfrm>
            <a:off x="400050" y="59174"/>
            <a:ext cx="1337310" cy="769441"/>
          </a:xfrm>
          <a:prstGeom prst="rect">
            <a:avLst/>
          </a:prstGeom>
          <a:noFill/>
        </p:spPr>
        <p:txBody>
          <a:bodyPr wrap="square">
            <a:spAutoFit/>
          </a:bodyPr>
          <a:lstStyle/>
          <a:p>
            <a:r>
              <a:rPr lang="zh-CN" altLang="en-US" sz="4400" dirty="0">
                <a:highlight>
                  <a:srgbClr val="FFFFFF"/>
                </a:highlight>
                <a:latin typeface="Arial" panose="020B0604020202020204" pitchFamily="34" charset="0"/>
              </a:rPr>
              <a:t>复</a:t>
            </a:r>
            <a:r>
              <a:rPr lang="zh-CN" altLang="en-US" sz="4400" b="0" i="0" dirty="0">
                <a:effectLst/>
                <a:highlight>
                  <a:srgbClr val="FFFFFF"/>
                </a:highlight>
                <a:latin typeface="Arial" panose="020B0604020202020204" pitchFamily="34" charset="0"/>
              </a:rPr>
              <a:t>摆</a:t>
            </a:r>
            <a:endParaRPr lang="zh-CN" altLang="en-US" sz="4400" dirty="0"/>
          </a:p>
        </p:txBody>
      </p:sp>
      <p:pic>
        <p:nvPicPr>
          <p:cNvPr id="5" name="图片 4">
            <a:extLst>
              <a:ext uri="{FF2B5EF4-FFF2-40B4-BE49-F238E27FC236}">
                <a16:creationId xmlns:a16="http://schemas.microsoft.com/office/drawing/2014/main" id="{A20D47BE-81CF-BCD1-0275-061967BE80E3}"/>
              </a:ext>
            </a:extLst>
          </p:cNvPr>
          <p:cNvPicPr>
            <a:picLocks noChangeAspect="1"/>
          </p:cNvPicPr>
          <p:nvPr/>
        </p:nvPicPr>
        <p:blipFill>
          <a:blip r:embed="rId2"/>
          <a:stretch>
            <a:fillRect/>
          </a:stretch>
        </p:blipFill>
        <p:spPr>
          <a:xfrm>
            <a:off x="400051" y="1158241"/>
            <a:ext cx="2814864" cy="1725866"/>
          </a:xfrm>
          <a:prstGeom prst="rect">
            <a:avLst/>
          </a:prstGeom>
        </p:spPr>
      </p:pic>
      <p:grpSp>
        <p:nvGrpSpPr>
          <p:cNvPr id="17" name="组合 16">
            <a:extLst>
              <a:ext uri="{FF2B5EF4-FFF2-40B4-BE49-F238E27FC236}">
                <a16:creationId xmlns:a16="http://schemas.microsoft.com/office/drawing/2014/main" id="{F581B144-8751-FF7B-9511-2530429BF880}"/>
              </a:ext>
            </a:extLst>
          </p:cNvPr>
          <p:cNvGrpSpPr/>
          <p:nvPr/>
        </p:nvGrpSpPr>
        <p:grpSpPr>
          <a:xfrm>
            <a:off x="400050" y="3138998"/>
            <a:ext cx="3952068" cy="1832059"/>
            <a:chOff x="6169950" y="2150183"/>
            <a:chExt cx="4129334" cy="1928331"/>
          </a:xfrm>
        </p:grpSpPr>
        <p:pic>
          <p:nvPicPr>
            <p:cNvPr id="14" name="图片 13">
              <a:extLst>
                <a:ext uri="{FF2B5EF4-FFF2-40B4-BE49-F238E27FC236}">
                  <a16:creationId xmlns:a16="http://schemas.microsoft.com/office/drawing/2014/main" id="{8E46FCBC-C3D4-6ADB-2411-F6FAB132240F}"/>
                </a:ext>
              </a:extLst>
            </p:cNvPr>
            <p:cNvPicPr>
              <a:picLocks noChangeAspect="1"/>
            </p:cNvPicPr>
            <p:nvPr/>
          </p:nvPicPr>
          <p:blipFill rotWithShape="1">
            <a:blip r:embed="rId3"/>
            <a:srcRect b="46219"/>
            <a:stretch/>
          </p:blipFill>
          <p:spPr>
            <a:xfrm>
              <a:off x="6169950" y="2150183"/>
              <a:ext cx="2185206" cy="1928331"/>
            </a:xfrm>
            <a:prstGeom prst="rect">
              <a:avLst/>
            </a:prstGeom>
          </p:spPr>
        </p:pic>
        <p:pic>
          <p:nvPicPr>
            <p:cNvPr id="16" name="图片 15">
              <a:extLst>
                <a:ext uri="{FF2B5EF4-FFF2-40B4-BE49-F238E27FC236}">
                  <a16:creationId xmlns:a16="http://schemas.microsoft.com/office/drawing/2014/main" id="{A96C00F2-9ECB-ED3F-9159-5782B6B0D5FC}"/>
                </a:ext>
              </a:extLst>
            </p:cNvPr>
            <p:cNvPicPr>
              <a:picLocks noChangeAspect="1"/>
            </p:cNvPicPr>
            <p:nvPr/>
          </p:nvPicPr>
          <p:blipFill>
            <a:blip r:embed="rId4"/>
            <a:stretch>
              <a:fillRect/>
            </a:stretch>
          </p:blipFill>
          <p:spPr>
            <a:xfrm>
              <a:off x="8130184" y="2344029"/>
              <a:ext cx="2169100" cy="1536446"/>
            </a:xfrm>
            <a:prstGeom prst="rect">
              <a:avLst/>
            </a:prstGeom>
          </p:spPr>
        </p:pic>
      </p:grpSp>
      <p:pic>
        <p:nvPicPr>
          <p:cNvPr id="6" name="图片 5">
            <a:extLst>
              <a:ext uri="{FF2B5EF4-FFF2-40B4-BE49-F238E27FC236}">
                <a16:creationId xmlns:a16="http://schemas.microsoft.com/office/drawing/2014/main" id="{A3E9389D-9450-C467-5F2E-7FBE62F519C0}"/>
              </a:ext>
            </a:extLst>
          </p:cNvPr>
          <p:cNvPicPr>
            <a:picLocks noChangeAspect="1"/>
          </p:cNvPicPr>
          <p:nvPr/>
        </p:nvPicPr>
        <p:blipFill>
          <a:blip r:embed="rId5"/>
          <a:stretch>
            <a:fillRect/>
          </a:stretch>
        </p:blipFill>
        <p:spPr>
          <a:xfrm>
            <a:off x="3314126" y="1097644"/>
            <a:ext cx="1357086" cy="855889"/>
          </a:xfrm>
          <a:prstGeom prst="rect">
            <a:avLst/>
          </a:prstGeom>
        </p:spPr>
      </p:pic>
    </p:spTree>
    <p:extLst>
      <p:ext uri="{BB962C8B-B14F-4D97-AF65-F5344CB8AC3E}">
        <p14:creationId xmlns:p14="http://schemas.microsoft.com/office/powerpoint/2010/main" val="3770356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ADD51A-4DAA-F83B-0C9D-09D595D75D91}"/>
              </a:ext>
            </a:extLst>
          </p:cNvPr>
          <p:cNvSpPr>
            <a:spLocks noGrp="1"/>
          </p:cNvSpPr>
          <p:nvPr>
            <p:ph type="sldNum" sz="quarter" idx="12"/>
          </p:nvPr>
        </p:nvSpPr>
        <p:spPr/>
        <p:txBody>
          <a:bodyPr/>
          <a:lstStyle/>
          <a:p>
            <a:fld id="{2A0F8DBD-8DF3-48AE-BC97-D53FBB1B7C16}" type="slidenum">
              <a:rPr lang="en-US" smtClean="0"/>
              <a:pPr/>
              <a:t>68</a:t>
            </a:fld>
            <a:endParaRPr lang="en-US" dirty="0"/>
          </a:p>
        </p:txBody>
      </p:sp>
      <p:pic>
        <p:nvPicPr>
          <p:cNvPr id="4" name="图片 3">
            <a:extLst>
              <a:ext uri="{FF2B5EF4-FFF2-40B4-BE49-F238E27FC236}">
                <a16:creationId xmlns:a16="http://schemas.microsoft.com/office/drawing/2014/main" id="{0B41D2A9-BC3B-9DCB-63F1-CC38802061EA}"/>
              </a:ext>
            </a:extLst>
          </p:cNvPr>
          <p:cNvPicPr>
            <a:picLocks noChangeAspect="1"/>
          </p:cNvPicPr>
          <p:nvPr/>
        </p:nvPicPr>
        <p:blipFill>
          <a:blip r:embed="rId2"/>
          <a:stretch>
            <a:fillRect/>
          </a:stretch>
        </p:blipFill>
        <p:spPr>
          <a:xfrm>
            <a:off x="327478" y="1715923"/>
            <a:ext cx="4070351" cy="1575170"/>
          </a:xfrm>
          <a:prstGeom prst="rect">
            <a:avLst/>
          </a:prstGeom>
        </p:spPr>
      </p:pic>
      <p:sp>
        <p:nvSpPr>
          <p:cNvPr id="6" name="文本框 5">
            <a:extLst>
              <a:ext uri="{FF2B5EF4-FFF2-40B4-BE49-F238E27FC236}">
                <a16:creationId xmlns:a16="http://schemas.microsoft.com/office/drawing/2014/main" id="{2FBD5005-D0A8-B22C-295C-DD9959133935}"/>
              </a:ext>
            </a:extLst>
          </p:cNvPr>
          <p:cNvSpPr txBox="1"/>
          <p:nvPr/>
        </p:nvSpPr>
        <p:spPr>
          <a:xfrm>
            <a:off x="327478" y="1069592"/>
            <a:ext cx="6632123" cy="646331"/>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考虑更一般的保守系统（不受外力作用，非保守内力不作功），</a:t>
            </a:r>
            <a:br>
              <a:rPr lang="zh-CN" altLang="en-US" b="0" i="0" dirty="0">
                <a:effectLst/>
                <a:highlight>
                  <a:srgbClr val="FFFFFF"/>
                </a:highlight>
                <a:latin typeface="Segoe UI" panose="020B0502040204020203" pitchFamily="34" charset="0"/>
              </a:rPr>
            </a:br>
            <a:r>
              <a:rPr lang="zh-CN" altLang="en-US" b="0" i="0" dirty="0">
                <a:effectLst/>
                <a:highlight>
                  <a:srgbClr val="FFFFFF"/>
                </a:highlight>
                <a:latin typeface="Arial" panose="020B0604020202020204" pitchFamily="34" charset="0"/>
              </a:rPr>
              <a:t>作一维运动，故其机械能守恒：</a:t>
            </a:r>
            <a:endParaRPr lang="zh-CN" altLang="en-US" dirty="0"/>
          </a:p>
        </p:txBody>
      </p:sp>
      <p:sp>
        <p:nvSpPr>
          <p:cNvPr id="8" name="文本框 7">
            <a:extLst>
              <a:ext uri="{FF2B5EF4-FFF2-40B4-BE49-F238E27FC236}">
                <a16:creationId xmlns:a16="http://schemas.microsoft.com/office/drawing/2014/main" id="{D5377A22-74AF-E4BC-09B8-B7A6780D7A46}"/>
              </a:ext>
            </a:extLst>
          </p:cNvPr>
          <p:cNvSpPr txBox="1"/>
          <p:nvPr/>
        </p:nvSpPr>
        <p:spPr>
          <a:xfrm>
            <a:off x="327478" y="3568092"/>
            <a:ext cx="4343400" cy="369332"/>
          </a:xfrm>
          <a:prstGeom prst="rect">
            <a:avLst/>
          </a:prstGeom>
          <a:noFill/>
        </p:spPr>
        <p:txBody>
          <a:bodyPr wrap="square">
            <a:spAutoFit/>
          </a:bodyPr>
          <a:lstStyle/>
          <a:p>
            <a:r>
              <a:rPr lang="zh-CN" altLang="en-US" b="0" i="0" dirty="0">
                <a:effectLst/>
                <a:highlight>
                  <a:srgbClr val="FFFFFF"/>
                </a:highlight>
                <a:latin typeface="Arial" panose="020B0604020202020204" pitchFamily="34" charset="0"/>
              </a:rPr>
              <a:t>任何系统在稳定平衡位置附近作微谐振动</a:t>
            </a:r>
            <a:endParaRPr lang="zh-CN" altLang="en-US" dirty="0"/>
          </a:p>
        </p:txBody>
      </p:sp>
    </p:spTree>
    <p:extLst>
      <p:ext uri="{BB962C8B-B14F-4D97-AF65-F5344CB8AC3E}">
        <p14:creationId xmlns:p14="http://schemas.microsoft.com/office/powerpoint/2010/main" val="2980877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244482-AD26-9CFA-7C8B-AE10AC4D4A67}"/>
              </a:ext>
            </a:extLst>
          </p:cNvPr>
          <p:cNvSpPr>
            <a:spLocks noGrp="1"/>
          </p:cNvSpPr>
          <p:nvPr>
            <p:ph type="sldNum" sz="quarter" idx="12"/>
          </p:nvPr>
        </p:nvSpPr>
        <p:spPr/>
        <p:txBody>
          <a:bodyPr/>
          <a:lstStyle/>
          <a:p>
            <a:fld id="{2A0F8DBD-8DF3-48AE-BC97-D53FBB1B7C16}" type="slidenum">
              <a:rPr lang="en-US" smtClean="0"/>
              <a:pPr/>
              <a:t>69</a:t>
            </a:fld>
            <a:endParaRPr lang="en-US" dirty="0"/>
          </a:p>
        </p:txBody>
      </p:sp>
      <p:sp>
        <p:nvSpPr>
          <p:cNvPr id="3" name="文本框 2">
            <a:extLst>
              <a:ext uri="{FF2B5EF4-FFF2-40B4-BE49-F238E27FC236}">
                <a16:creationId xmlns:a16="http://schemas.microsoft.com/office/drawing/2014/main" id="{5C46D529-83A0-4DC1-37E7-8F1D0738DD03}"/>
              </a:ext>
            </a:extLst>
          </p:cNvPr>
          <p:cNvSpPr txBox="1"/>
          <p:nvPr/>
        </p:nvSpPr>
        <p:spPr>
          <a:xfrm>
            <a:off x="400049" y="59174"/>
            <a:ext cx="3134179" cy="769441"/>
          </a:xfrm>
          <a:prstGeom prst="rect">
            <a:avLst/>
          </a:prstGeom>
          <a:noFill/>
        </p:spPr>
        <p:txBody>
          <a:bodyPr wrap="square">
            <a:spAutoFit/>
          </a:bodyPr>
          <a:lstStyle/>
          <a:p>
            <a:r>
              <a:rPr lang="zh-CN" altLang="en-US" sz="4400" dirty="0">
                <a:highlight>
                  <a:srgbClr val="FFFFFF"/>
                </a:highlight>
                <a:latin typeface="Arial" panose="020B0604020202020204" pitchFamily="34" charset="0"/>
              </a:rPr>
              <a:t>阻尼振动</a:t>
            </a:r>
            <a:endParaRPr lang="zh-CN" altLang="en-US" sz="4400" dirty="0"/>
          </a:p>
        </p:txBody>
      </p:sp>
      <p:pic>
        <p:nvPicPr>
          <p:cNvPr id="5" name="图片 4">
            <a:extLst>
              <a:ext uri="{FF2B5EF4-FFF2-40B4-BE49-F238E27FC236}">
                <a16:creationId xmlns:a16="http://schemas.microsoft.com/office/drawing/2014/main" id="{E412F815-0B4B-7BD8-6034-02C559D9E8DD}"/>
              </a:ext>
            </a:extLst>
          </p:cNvPr>
          <p:cNvPicPr>
            <a:picLocks noChangeAspect="1"/>
          </p:cNvPicPr>
          <p:nvPr/>
        </p:nvPicPr>
        <p:blipFill>
          <a:blip r:embed="rId2"/>
          <a:stretch>
            <a:fillRect/>
          </a:stretch>
        </p:blipFill>
        <p:spPr>
          <a:xfrm>
            <a:off x="400049" y="1084942"/>
            <a:ext cx="4033838" cy="1228725"/>
          </a:xfrm>
          <a:prstGeom prst="rect">
            <a:avLst/>
          </a:prstGeom>
        </p:spPr>
      </p:pic>
      <p:pic>
        <p:nvPicPr>
          <p:cNvPr id="7" name="图片 6">
            <a:extLst>
              <a:ext uri="{FF2B5EF4-FFF2-40B4-BE49-F238E27FC236}">
                <a16:creationId xmlns:a16="http://schemas.microsoft.com/office/drawing/2014/main" id="{9DA95B1F-8DF9-AAD1-9080-2D6439D12A77}"/>
              </a:ext>
            </a:extLst>
          </p:cNvPr>
          <p:cNvPicPr>
            <a:picLocks noChangeAspect="1"/>
          </p:cNvPicPr>
          <p:nvPr/>
        </p:nvPicPr>
        <p:blipFill>
          <a:blip r:embed="rId3"/>
          <a:stretch>
            <a:fillRect/>
          </a:stretch>
        </p:blipFill>
        <p:spPr>
          <a:xfrm>
            <a:off x="400049" y="3088723"/>
            <a:ext cx="2270579" cy="706660"/>
          </a:xfrm>
          <a:prstGeom prst="rect">
            <a:avLst/>
          </a:prstGeom>
        </p:spPr>
      </p:pic>
      <p:pic>
        <p:nvPicPr>
          <p:cNvPr id="9" name="图片 8">
            <a:extLst>
              <a:ext uri="{FF2B5EF4-FFF2-40B4-BE49-F238E27FC236}">
                <a16:creationId xmlns:a16="http://schemas.microsoft.com/office/drawing/2014/main" id="{77B7F41F-CD4C-CC9A-DE3D-009E7D01D5D2}"/>
              </a:ext>
            </a:extLst>
          </p:cNvPr>
          <p:cNvPicPr>
            <a:picLocks noChangeAspect="1"/>
          </p:cNvPicPr>
          <p:nvPr/>
        </p:nvPicPr>
        <p:blipFill>
          <a:blip r:embed="rId4"/>
          <a:stretch>
            <a:fillRect/>
          </a:stretch>
        </p:blipFill>
        <p:spPr>
          <a:xfrm>
            <a:off x="400049" y="3851268"/>
            <a:ext cx="2604408" cy="809180"/>
          </a:xfrm>
          <a:prstGeom prst="rect">
            <a:avLst/>
          </a:prstGeom>
        </p:spPr>
      </p:pic>
      <p:pic>
        <p:nvPicPr>
          <p:cNvPr id="11" name="图片 10">
            <a:extLst>
              <a:ext uri="{FF2B5EF4-FFF2-40B4-BE49-F238E27FC236}">
                <a16:creationId xmlns:a16="http://schemas.microsoft.com/office/drawing/2014/main" id="{FBE2AFAF-29AF-270E-5995-B3027F5C9E2C}"/>
              </a:ext>
            </a:extLst>
          </p:cNvPr>
          <p:cNvPicPr>
            <a:picLocks noChangeAspect="1"/>
          </p:cNvPicPr>
          <p:nvPr/>
        </p:nvPicPr>
        <p:blipFill>
          <a:blip r:embed="rId5"/>
          <a:stretch>
            <a:fillRect/>
          </a:stretch>
        </p:blipFill>
        <p:spPr>
          <a:xfrm>
            <a:off x="400049" y="4756824"/>
            <a:ext cx="4409395" cy="1145149"/>
          </a:xfrm>
          <a:prstGeom prst="rect">
            <a:avLst/>
          </a:prstGeom>
        </p:spPr>
      </p:pic>
      <p:pic>
        <p:nvPicPr>
          <p:cNvPr id="13" name="图片 12">
            <a:extLst>
              <a:ext uri="{FF2B5EF4-FFF2-40B4-BE49-F238E27FC236}">
                <a16:creationId xmlns:a16="http://schemas.microsoft.com/office/drawing/2014/main" id="{B936FEDE-09D3-B10E-71C8-468A6271EAAE}"/>
              </a:ext>
            </a:extLst>
          </p:cNvPr>
          <p:cNvPicPr>
            <a:picLocks noChangeAspect="1"/>
          </p:cNvPicPr>
          <p:nvPr/>
        </p:nvPicPr>
        <p:blipFill>
          <a:blip r:embed="rId6"/>
          <a:stretch>
            <a:fillRect/>
          </a:stretch>
        </p:blipFill>
        <p:spPr>
          <a:xfrm>
            <a:off x="400049" y="2474447"/>
            <a:ext cx="3528332" cy="558391"/>
          </a:xfrm>
          <a:prstGeom prst="rect">
            <a:avLst/>
          </a:prstGeom>
        </p:spPr>
      </p:pic>
      <p:pic>
        <p:nvPicPr>
          <p:cNvPr id="15" name="图片 14">
            <a:extLst>
              <a:ext uri="{FF2B5EF4-FFF2-40B4-BE49-F238E27FC236}">
                <a16:creationId xmlns:a16="http://schemas.microsoft.com/office/drawing/2014/main" id="{850A680D-DED3-7B58-1BEA-E0BAC791FBD4}"/>
              </a:ext>
            </a:extLst>
          </p:cNvPr>
          <p:cNvPicPr>
            <a:picLocks noChangeAspect="1"/>
          </p:cNvPicPr>
          <p:nvPr/>
        </p:nvPicPr>
        <p:blipFill>
          <a:blip r:embed="rId7"/>
          <a:stretch>
            <a:fillRect/>
          </a:stretch>
        </p:blipFill>
        <p:spPr>
          <a:xfrm>
            <a:off x="5164364" y="2399546"/>
            <a:ext cx="4327979" cy="2903443"/>
          </a:xfrm>
          <a:prstGeom prst="rect">
            <a:avLst/>
          </a:prstGeom>
        </p:spPr>
      </p:pic>
    </p:spTree>
    <p:extLst>
      <p:ext uri="{BB962C8B-B14F-4D97-AF65-F5344CB8AC3E}">
        <p14:creationId xmlns:p14="http://schemas.microsoft.com/office/powerpoint/2010/main" val="328979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9731" y="177492"/>
            <a:ext cx="4569593" cy="715609"/>
          </a:xfrm>
          <a:prstGeom prst="rect">
            <a:avLst/>
          </a:prstGeom>
        </p:spPr>
        <p:txBody>
          <a:bodyPr>
            <a:normAutofit fontScale="90000"/>
          </a:bodyPr>
          <a:lstStyle/>
          <a:p>
            <a:r>
              <a:rPr lang="zh-CN" altLang="en-US" dirty="0"/>
              <a:t>阿基米德螺线应用</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F8DBD-8DF3-48AE-BC97-D53FBB1B7C16}" type="slidenum">
              <a:rPr kumimoji="0" lang="en-US" sz="2400" b="0" i="0" u="none" strike="noStrike" kern="1200" cap="none" spc="0" normalizeH="0" baseline="0" noProof="0" smtClean="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2250" y="2994641"/>
            <a:ext cx="36766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0"/>
          <p:cNvGraphicFramePr>
            <a:graphicFrameLocks noChangeAspect="1"/>
          </p:cNvGraphicFramePr>
          <p:nvPr/>
        </p:nvGraphicFramePr>
        <p:xfrm>
          <a:off x="935447" y="2301211"/>
          <a:ext cx="2449512" cy="987425"/>
        </p:xfrm>
        <a:graphic>
          <a:graphicData uri="http://schemas.openxmlformats.org/presentationml/2006/ole">
            <mc:AlternateContent xmlns:mc="http://schemas.openxmlformats.org/markup-compatibility/2006">
              <mc:Choice xmlns:v="urn:schemas-microsoft-com:vml" Requires="v">
                <p:oleObj name="公式" r:id="rId3" imgW="977476" imgH="393529" progId="Equation.3">
                  <p:embed/>
                </p:oleObj>
              </mc:Choice>
              <mc:Fallback>
                <p:oleObj name="公式" r:id="rId3" imgW="977476" imgH="393529" progId="Equation.3">
                  <p:embed/>
                  <p:pic>
                    <p:nvPicPr>
                      <p:cNvPr id="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47" y="2301211"/>
                        <a:ext cx="2449512"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1"/>
          <p:cNvGraphicFramePr>
            <a:graphicFrameLocks noChangeAspect="1"/>
          </p:cNvGraphicFramePr>
          <p:nvPr/>
        </p:nvGraphicFramePr>
        <p:xfrm>
          <a:off x="887822" y="3309273"/>
          <a:ext cx="2481262" cy="987425"/>
        </p:xfrm>
        <a:graphic>
          <a:graphicData uri="http://schemas.openxmlformats.org/presentationml/2006/ole">
            <mc:AlternateContent xmlns:mc="http://schemas.openxmlformats.org/markup-compatibility/2006">
              <mc:Choice xmlns:v="urn:schemas-microsoft-com:vml" Requires="v">
                <p:oleObj name="公式" r:id="rId5" imgW="990170" imgH="393529" progId="Equation.3">
                  <p:embed/>
                </p:oleObj>
              </mc:Choice>
              <mc:Fallback>
                <p:oleObj name="公式" r:id="rId5" imgW="990170" imgH="393529" progId="Equation.3">
                  <p:embed/>
                  <p:pic>
                    <p:nvPicPr>
                      <p:cNvPr id="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822" y="3309273"/>
                        <a:ext cx="2481262"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组合 70"/>
          <p:cNvGrpSpPr>
            <a:grpSpLocks/>
          </p:cNvGrpSpPr>
          <p:nvPr/>
        </p:nvGrpSpPr>
        <p:grpSpPr bwMode="auto">
          <a:xfrm>
            <a:off x="3437347" y="2534573"/>
            <a:ext cx="2900362" cy="512763"/>
            <a:chOff x="2857488" y="4114474"/>
            <a:chExt cx="2899594" cy="513538"/>
          </a:xfrm>
        </p:grpSpPr>
        <p:sp>
          <p:nvSpPr>
            <p:cNvPr id="9" name="Text Box 19"/>
            <p:cNvSpPr txBox="1">
              <a:spLocks noChangeArrowheads="1"/>
            </p:cNvSpPr>
            <p:nvPr/>
          </p:nvSpPr>
          <p:spPr bwMode="auto">
            <a:xfrm>
              <a:off x="3571868" y="4114474"/>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矢径匀速转动</a:t>
              </a:r>
            </a:p>
          </p:txBody>
        </p:sp>
        <p:sp>
          <p:nvSpPr>
            <p:cNvPr id="10" name="右箭头 67"/>
            <p:cNvSpPr>
              <a:spLocks noChangeArrowheads="1"/>
            </p:cNvSpPr>
            <p:nvPr/>
          </p:nvSpPr>
          <p:spPr bwMode="auto">
            <a:xfrm>
              <a:off x="2857488" y="4143380"/>
              <a:ext cx="642942" cy="484632"/>
            </a:xfrm>
            <a:prstGeom prst="rightArrow">
              <a:avLst>
                <a:gd name="adj1" fmla="val 50000"/>
                <a:gd name="adj2" fmla="val 50002"/>
              </a:avLst>
            </a:prstGeom>
            <a:solidFill>
              <a:schemeClr val="accent1"/>
            </a:solidFill>
            <a:ln w="12700" algn="ctr">
              <a:solidFill>
                <a:schemeClr val="tx1"/>
              </a:solidFill>
              <a:round/>
              <a:headEnd type="none" w="sm" len="sm"/>
              <a:tailEnd type="none" w="sm" len="sm"/>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11" name="组合 71"/>
          <p:cNvGrpSpPr>
            <a:grpSpLocks/>
          </p:cNvGrpSpPr>
          <p:nvPr/>
        </p:nvGrpSpPr>
        <p:grpSpPr bwMode="auto">
          <a:xfrm>
            <a:off x="3437347" y="3502948"/>
            <a:ext cx="3900487" cy="544513"/>
            <a:chOff x="2857488" y="5082707"/>
            <a:chExt cx="3899867" cy="545437"/>
          </a:xfrm>
        </p:grpSpPr>
        <p:sp>
          <p:nvSpPr>
            <p:cNvPr id="12" name="Text Box 22"/>
            <p:cNvSpPr txBox="1">
              <a:spLocks noChangeArrowheads="1"/>
            </p:cNvSpPr>
            <p:nvPr/>
          </p:nvSpPr>
          <p:spPr bwMode="auto">
            <a:xfrm>
              <a:off x="3571868" y="5082707"/>
              <a:ext cx="31854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质点沿矢径匀速运动</a:t>
              </a:r>
            </a:p>
          </p:txBody>
        </p:sp>
        <p:sp>
          <p:nvSpPr>
            <p:cNvPr id="13" name="右箭头 68"/>
            <p:cNvSpPr>
              <a:spLocks noChangeArrowheads="1"/>
            </p:cNvSpPr>
            <p:nvPr/>
          </p:nvSpPr>
          <p:spPr bwMode="auto">
            <a:xfrm>
              <a:off x="2857488" y="5143512"/>
              <a:ext cx="642942" cy="484632"/>
            </a:xfrm>
            <a:prstGeom prst="rightArrow">
              <a:avLst>
                <a:gd name="adj1" fmla="val 50000"/>
                <a:gd name="adj2" fmla="val 50002"/>
              </a:avLst>
            </a:prstGeom>
            <a:solidFill>
              <a:schemeClr val="accent1"/>
            </a:solidFill>
            <a:ln w="12700" algn="ctr">
              <a:solidFill>
                <a:schemeClr val="tx1"/>
              </a:solidFill>
              <a:round/>
              <a:headEnd type="none" w="sm" len="sm"/>
              <a:tailEnd type="none" w="sm" len="sm"/>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3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4" name="矩形 13"/>
          <p:cNvSpPr>
            <a:spLocks noChangeArrowheads="1"/>
          </p:cNvSpPr>
          <p:nvPr/>
        </p:nvSpPr>
        <p:spPr bwMode="auto">
          <a:xfrm>
            <a:off x="783917" y="4813250"/>
            <a:ext cx="63373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等速的圆周运动转化为等速的直线运动</a:t>
            </a:r>
            <a:endParaRPr kumimoji="1" lang="zh-CN" altLang="en-US" sz="2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 name="文本框 12"/>
          <p:cNvSpPr txBox="1">
            <a:spLocks noChangeArrowheads="1"/>
          </p:cNvSpPr>
          <p:nvPr/>
        </p:nvSpPr>
        <p:spPr bwMode="auto">
          <a:xfrm>
            <a:off x="3268561" y="5559273"/>
            <a:ext cx="1260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缝纫机</a:t>
            </a:r>
          </a:p>
        </p:txBody>
      </p:sp>
      <p:sp>
        <p:nvSpPr>
          <p:cNvPr id="16" name="Text Box 4"/>
          <p:cNvSpPr txBox="1">
            <a:spLocks noChangeArrowheads="1"/>
          </p:cNvSpPr>
          <p:nvPr/>
        </p:nvSpPr>
        <p:spPr bwMode="auto">
          <a:xfrm>
            <a:off x="729994" y="1325256"/>
            <a:ext cx="456959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质点运动方程</a:t>
            </a:r>
            <a:r>
              <a:rPr kumimoji="1" lang="en-US" altLang="zh-CN" sz="26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r</a:t>
            </a:r>
            <a:r>
              <a:rPr kumimoji="1"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a:t>
            </a:r>
            <a:r>
              <a:rPr kumimoji="1" lang="en-US" altLang="zh-CN" sz="26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r</a:t>
            </a:r>
            <a:r>
              <a:rPr kumimoji="1" lang="en-US" altLang="zh-CN" sz="26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r>
              <a:rPr kumimoji="1"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a:t>
            </a:r>
            <a:r>
              <a:rPr kumimoji="1" lang="en-US" altLang="zh-CN" sz="2600" b="1" i="1" u="none" strike="noStrike" kern="1200" cap="none" spc="0" normalizeH="0" baseline="0" noProof="0" dirty="0">
                <a:ln>
                  <a:noFill/>
                </a:ln>
                <a:solidFill>
                  <a:srgbClr val="0000FF"/>
                </a:solidFill>
                <a:effectLst/>
                <a:uLnTx/>
                <a:uFillTx/>
                <a:latin typeface="Book Antiqua" panose="02040602050305030304" pitchFamily="18" charset="0"/>
                <a:ea typeface="宋体" panose="02010600030101010101" pitchFamily="2" charset="-122"/>
                <a:cs typeface="+mn-cs"/>
              </a:rPr>
              <a:t>v</a:t>
            </a:r>
            <a:r>
              <a:rPr kumimoji="1" lang="en-US" altLang="zh-CN" sz="2600" b="1" i="0" u="none" strike="noStrike" kern="1200" cap="none" spc="0" normalizeH="0" baseline="-2500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r>
              <a:rPr kumimoji="1" lang="en-US" altLang="zh-CN" sz="26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t</a:t>
            </a:r>
            <a:r>
              <a:rPr kumimoji="1" lang="zh-CN" altLang="en-US"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a:t>
            </a:r>
            <a:r>
              <a:rPr kumimoji="1" lang="en-US" altLang="zh-CN" sz="2600" b="1" i="1" u="none" strike="noStrike" kern="1200" cap="none" spc="0" normalizeH="0" baseline="0" noProof="0" dirty="0">
                <a:ln>
                  <a:noFill/>
                </a:ln>
                <a:solidFill>
                  <a:srgbClr val="0000FF"/>
                </a:solidFill>
                <a:effectLst/>
                <a:uLnTx/>
                <a:uFillTx/>
                <a:latin typeface="Symbol" panose="05050102010706020507" pitchFamily="18" charset="2"/>
                <a:ea typeface="宋体" panose="02010600030101010101" pitchFamily="2" charset="-122"/>
                <a:cs typeface="+mn-cs"/>
              </a:rPr>
              <a:t>q</a:t>
            </a:r>
            <a:r>
              <a:rPr kumimoji="1" lang="en-US" altLang="zh-CN" sz="26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a:t>
            </a:r>
            <a:r>
              <a:rPr kumimoji="1" lang="en-US" altLang="zh-CN" sz="2600" b="1" i="1" u="none" strike="noStrike" kern="1200" cap="none" spc="0" normalizeH="0" baseline="0" noProof="0" dirty="0" err="1">
                <a:ln>
                  <a:noFill/>
                </a:ln>
                <a:solidFill>
                  <a:srgbClr val="0000FF"/>
                </a:solidFill>
                <a:effectLst/>
                <a:uLnTx/>
                <a:uFillTx/>
                <a:latin typeface="Symbol" panose="05050102010706020507" pitchFamily="18" charset="2"/>
                <a:ea typeface="宋体" panose="02010600030101010101" pitchFamily="2" charset="-122"/>
                <a:cs typeface="+mn-cs"/>
              </a:rPr>
              <a:t>w</a:t>
            </a:r>
            <a:r>
              <a:rPr kumimoji="1" lang="en-US" altLang="zh-CN" sz="2600" b="1" i="1" u="none" strike="noStrike" kern="120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cs typeface="+mn-cs"/>
              </a:rPr>
              <a:t>t</a:t>
            </a:r>
            <a:endParaRPr kumimoji="1" lang="zh-CN" altLang="en-US" sz="2600" b="1" i="1"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endParaRPr>
          </a:p>
        </p:txBody>
      </p:sp>
      <p:grpSp>
        <p:nvGrpSpPr>
          <p:cNvPr id="17" name="Group 11"/>
          <p:cNvGrpSpPr>
            <a:grpSpLocks/>
          </p:cNvGrpSpPr>
          <p:nvPr/>
        </p:nvGrpSpPr>
        <p:grpSpPr bwMode="auto">
          <a:xfrm>
            <a:off x="8781128" y="1088204"/>
            <a:ext cx="2727325" cy="2317750"/>
            <a:chOff x="2325" y="1207"/>
            <a:chExt cx="1718" cy="1460"/>
          </a:xfrm>
        </p:grpSpPr>
        <p:pic>
          <p:nvPicPr>
            <p:cNvPr id="18" name="Picture 7" descr="未命名"/>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9" y="1207"/>
              <a:ext cx="1443" cy="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8"/>
            <p:cNvSpPr>
              <a:spLocks noChangeShapeType="1"/>
            </p:cNvSpPr>
            <p:nvPr/>
          </p:nvSpPr>
          <p:spPr bwMode="auto">
            <a:xfrm>
              <a:off x="2325" y="1826"/>
              <a:ext cx="167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0" name="Text Box 9"/>
            <p:cNvSpPr txBox="1">
              <a:spLocks noChangeArrowheads="1"/>
            </p:cNvSpPr>
            <p:nvPr/>
          </p:nvSpPr>
          <p:spPr bwMode="auto">
            <a:xfrm>
              <a:off x="3822" y="1752"/>
              <a:ext cx="22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6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p>
          </p:txBody>
        </p:sp>
        <p:sp>
          <p:nvSpPr>
            <p:cNvPr id="21" name="Text Box 10"/>
            <p:cNvSpPr txBox="1">
              <a:spLocks noChangeArrowheads="1"/>
            </p:cNvSpPr>
            <p:nvPr/>
          </p:nvSpPr>
          <p:spPr bwMode="auto">
            <a:xfrm>
              <a:off x="3022" y="1777"/>
              <a:ext cx="26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6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O</a:t>
              </a:r>
            </a:p>
          </p:txBody>
        </p:sp>
      </p:grpSp>
    </p:spTree>
    <p:extLst>
      <p:ext uri="{BB962C8B-B14F-4D97-AF65-F5344CB8AC3E}">
        <p14:creationId xmlns:p14="http://schemas.microsoft.com/office/powerpoint/2010/main" val="96999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DBB1E0-45B2-1EA1-5468-05FB4B11053E}"/>
              </a:ext>
            </a:extLst>
          </p:cNvPr>
          <p:cNvSpPr>
            <a:spLocks noGrp="1"/>
          </p:cNvSpPr>
          <p:nvPr>
            <p:ph type="sldNum" sz="quarter" idx="12"/>
          </p:nvPr>
        </p:nvSpPr>
        <p:spPr/>
        <p:txBody>
          <a:bodyPr/>
          <a:lstStyle/>
          <a:p>
            <a:fld id="{2A0F8DBD-8DF3-48AE-BC97-D53FBB1B7C16}" type="slidenum">
              <a:rPr lang="en-US" smtClean="0"/>
              <a:pPr/>
              <a:t>70</a:t>
            </a:fld>
            <a:endParaRPr lang="en-US" dirty="0"/>
          </a:p>
        </p:txBody>
      </p:sp>
      <p:sp>
        <p:nvSpPr>
          <p:cNvPr id="3" name="文本框 2">
            <a:extLst>
              <a:ext uri="{FF2B5EF4-FFF2-40B4-BE49-F238E27FC236}">
                <a16:creationId xmlns:a16="http://schemas.microsoft.com/office/drawing/2014/main" id="{9B3FDF07-9F83-7CEC-7D12-9B55B27EC6A2}"/>
              </a:ext>
            </a:extLst>
          </p:cNvPr>
          <p:cNvSpPr txBox="1"/>
          <p:nvPr/>
        </p:nvSpPr>
        <p:spPr>
          <a:xfrm>
            <a:off x="400049" y="59174"/>
            <a:ext cx="3134179" cy="769441"/>
          </a:xfrm>
          <a:prstGeom prst="rect">
            <a:avLst/>
          </a:prstGeom>
          <a:noFill/>
        </p:spPr>
        <p:txBody>
          <a:bodyPr wrap="square">
            <a:spAutoFit/>
          </a:bodyPr>
          <a:lstStyle/>
          <a:p>
            <a:r>
              <a:rPr lang="zh-CN" altLang="en-US" sz="4400" dirty="0">
                <a:highlight>
                  <a:srgbClr val="FFFFFF"/>
                </a:highlight>
                <a:latin typeface="Arial" panose="020B0604020202020204" pitchFamily="34" charset="0"/>
              </a:rPr>
              <a:t>受迫振动</a:t>
            </a:r>
            <a:endParaRPr lang="zh-CN" altLang="en-US" sz="4400" dirty="0"/>
          </a:p>
        </p:txBody>
      </p:sp>
      <p:sp>
        <p:nvSpPr>
          <p:cNvPr id="5" name="文本框 4">
            <a:extLst>
              <a:ext uri="{FF2B5EF4-FFF2-40B4-BE49-F238E27FC236}">
                <a16:creationId xmlns:a16="http://schemas.microsoft.com/office/drawing/2014/main" id="{01B5DA97-9361-0EF9-08BB-6F8B63F37D2D}"/>
              </a:ext>
            </a:extLst>
          </p:cNvPr>
          <p:cNvSpPr txBox="1"/>
          <p:nvPr/>
        </p:nvSpPr>
        <p:spPr>
          <a:xfrm>
            <a:off x="400049" y="1103476"/>
            <a:ext cx="6117770" cy="369332"/>
          </a:xfrm>
          <a:prstGeom prst="rect">
            <a:avLst/>
          </a:prstGeom>
          <a:noFill/>
        </p:spPr>
        <p:txBody>
          <a:bodyPr wrap="square">
            <a:spAutoFit/>
          </a:bodyPr>
          <a:lstStyle/>
          <a:p>
            <a:r>
              <a:rPr lang="zh-CN" altLang="en-US" dirty="0"/>
              <a:t>稳定振动状态下，受迫振动的频率等于策动力的频率</a:t>
            </a:r>
          </a:p>
        </p:txBody>
      </p:sp>
      <p:sp>
        <p:nvSpPr>
          <p:cNvPr id="7" name="文本框 6">
            <a:extLst>
              <a:ext uri="{FF2B5EF4-FFF2-40B4-BE49-F238E27FC236}">
                <a16:creationId xmlns:a16="http://schemas.microsoft.com/office/drawing/2014/main" id="{D1ECFC95-4540-4B07-39F4-BE6007E67CAF}"/>
              </a:ext>
            </a:extLst>
          </p:cNvPr>
          <p:cNvSpPr txBox="1"/>
          <p:nvPr/>
        </p:nvSpPr>
        <p:spPr>
          <a:xfrm>
            <a:off x="400049" y="1747669"/>
            <a:ext cx="8269514" cy="369332"/>
          </a:xfrm>
          <a:prstGeom prst="rect">
            <a:avLst/>
          </a:prstGeom>
          <a:noFill/>
        </p:spPr>
        <p:txBody>
          <a:bodyPr wrap="square">
            <a:spAutoFit/>
          </a:bodyPr>
          <a:lstStyle/>
          <a:p>
            <a:r>
              <a:rPr lang="zh-CN" altLang="en-US" dirty="0"/>
              <a:t>当策动力的频率接近于固有频率时，受迫振动的振幅达到最大值，产生共振现象</a:t>
            </a:r>
          </a:p>
        </p:txBody>
      </p:sp>
      <p:pic>
        <p:nvPicPr>
          <p:cNvPr id="9" name="图片 8">
            <a:extLst>
              <a:ext uri="{FF2B5EF4-FFF2-40B4-BE49-F238E27FC236}">
                <a16:creationId xmlns:a16="http://schemas.microsoft.com/office/drawing/2014/main" id="{7E104E42-72D3-625A-8DF2-CBF99F1959C1}"/>
              </a:ext>
            </a:extLst>
          </p:cNvPr>
          <p:cNvPicPr>
            <a:picLocks noChangeAspect="1"/>
          </p:cNvPicPr>
          <p:nvPr/>
        </p:nvPicPr>
        <p:blipFill>
          <a:blip r:embed="rId2"/>
          <a:stretch>
            <a:fillRect/>
          </a:stretch>
        </p:blipFill>
        <p:spPr>
          <a:xfrm>
            <a:off x="400049" y="2206534"/>
            <a:ext cx="2774270" cy="687251"/>
          </a:xfrm>
          <a:prstGeom prst="rect">
            <a:avLst/>
          </a:prstGeom>
        </p:spPr>
      </p:pic>
    </p:spTree>
    <p:extLst>
      <p:ext uri="{BB962C8B-B14F-4D97-AF65-F5344CB8AC3E}">
        <p14:creationId xmlns:p14="http://schemas.microsoft.com/office/powerpoint/2010/main" val="2416635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0EC790-DFE7-90D6-35BF-9430451729BD}"/>
              </a:ext>
            </a:extLst>
          </p:cNvPr>
          <p:cNvSpPr>
            <a:spLocks noGrp="1"/>
          </p:cNvSpPr>
          <p:nvPr>
            <p:ph type="sldNum" sz="quarter" idx="12"/>
          </p:nvPr>
        </p:nvSpPr>
        <p:spPr/>
        <p:txBody>
          <a:bodyPr/>
          <a:lstStyle/>
          <a:p>
            <a:fld id="{2A0F8DBD-8DF3-48AE-BC97-D53FBB1B7C16}" type="slidenum">
              <a:rPr lang="en-US" smtClean="0"/>
              <a:pPr/>
              <a:t>71</a:t>
            </a:fld>
            <a:endParaRPr lang="en-US" dirty="0"/>
          </a:p>
        </p:txBody>
      </p:sp>
      <p:sp>
        <p:nvSpPr>
          <p:cNvPr id="4" name="文本框 3">
            <a:extLst>
              <a:ext uri="{FF2B5EF4-FFF2-40B4-BE49-F238E27FC236}">
                <a16:creationId xmlns:a16="http://schemas.microsoft.com/office/drawing/2014/main" id="{3AD1C6F5-4525-E901-40D7-79A59709E86B}"/>
              </a:ext>
            </a:extLst>
          </p:cNvPr>
          <p:cNvSpPr txBox="1"/>
          <p:nvPr/>
        </p:nvSpPr>
        <p:spPr>
          <a:xfrm>
            <a:off x="395514" y="0"/>
            <a:ext cx="2725057" cy="830997"/>
          </a:xfrm>
          <a:prstGeom prst="rect">
            <a:avLst/>
          </a:prstGeom>
          <a:noFill/>
        </p:spPr>
        <p:txBody>
          <a:bodyPr wrap="square">
            <a:spAutoFit/>
          </a:bodyPr>
          <a:lstStyle/>
          <a:p>
            <a:r>
              <a:rPr lang="zh-CN" altLang="en-US" sz="4800" dirty="0"/>
              <a:t>振动叠加</a:t>
            </a:r>
          </a:p>
        </p:txBody>
      </p:sp>
      <p:sp>
        <p:nvSpPr>
          <p:cNvPr id="6" name="文本框 5">
            <a:extLst>
              <a:ext uri="{FF2B5EF4-FFF2-40B4-BE49-F238E27FC236}">
                <a16:creationId xmlns:a16="http://schemas.microsoft.com/office/drawing/2014/main" id="{2FA429B0-3FD8-4EA3-56ED-ADE71E94A502}"/>
              </a:ext>
            </a:extLst>
          </p:cNvPr>
          <p:cNvSpPr txBox="1"/>
          <p:nvPr/>
        </p:nvSpPr>
        <p:spPr>
          <a:xfrm>
            <a:off x="395513" y="1186934"/>
            <a:ext cx="2725057" cy="369332"/>
          </a:xfrm>
          <a:prstGeom prst="rect">
            <a:avLst/>
          </a:prstGeom>
          <a:noFill/>
        </p:spPr>
        <p:txBody>
          <a:bodyPr wrap="square">
            <a:spAutoFit/>
          </a:bodyPr>
          <a:lstStyle/>
          <a:p>
            <a:r>
              <a:rPr lang="zh-CN" altLang="en-US" dirty="0"/>
              <a:t>同方向同频率振动的叠加</a:t>
            </a:r>
          </a:p>
        </p:txBody>
      </p:sp>
      <p:pic>
        <p:nvPicPr>
          <p:cNvPr id="8" name="图片 7">
            <a:extLst>
              <a:ext uri="{FF2B5EF4-FFF2-40B4-BE49-F238E27FC236}">
                <a16:creationId xmlns:a16="http://schemas.microsoft.com/office/drawing/2014/main" id="{D72E7207-6B3A-922C-6B2C-887B9EC2851B}"/>
              </a:ext>
            </a:extLst>
          </p:cNvPr>
          <p:cNvPicPr>
            <a:picLocks noChangeAspect="1"/>
          </p:cNvPicPr>
          <p:nvPr/>
        </p:nvPicPr>
        <p:blipFill>
          <a:blip r:embed="rId2"/>
          <a:stretch>
            <a:fillRect/>
          </a:stretch>
        </p:blipFill>
        <p:spPr>
          <a:xfrm>
            <a:off x="395512" y="1734457"/>
            <a:ext cx="5695937" cy="2126343"/>
          </a:xfrm>
          <a:prstGeom prst="rect">
            <a:avLst/>
          </a:prstGeom>
        </p:spPr>
      </p:pic>
      <p:sp>
        <p:nvSpPr>
          <p:cNvPr id="10" name="文本框 9">
            <a:extLst>
              <a:ext uri="{FF2B5EF4-FFF2-40B4-BE49-F238E27FC236}">
                <a16:creationId xmlns:a16="http://schemas.microsoft.com/office/drawing/2014/main" id="{2303BBD4-9FC5-90DB-4728-B9B7A6570A21}"/>
              </a:ext>
            </a:extLst>
          </p:cNvPr>
          <p:cNvSpPr txBox="1"/>
          <p:nvPr/>
        </p:nvSpPr>
        <p:spPr>
          <a:xfrm>
            <a:off x="395512" y="4038991"/>
            <a:ext cx="5301345" cy="369332"/>
          </a:xfrm>
          <a:prstGeom prst="rect">
            <a:avLst/>
          </a:prstGeom>
          <a:noFill/>
        </p:spPr>
        <p:txBody>
          <a:bodyPr wrap="square">
            <a:spAutoFit/>
          </a:bodyPr>
          <a:lstStyle/>
          <a:p>
            <a:r>
              <a:rPr lang="zh-CN" altLang="en-US" dirty="0"/>
              <a:t>相位差</a:t>
            </a:r>
            <a:r>
              <a:rPr lang="en-US" altLang="zh-CN" dirty="0"/>
              <a:t>pi</a:t>
            </a:r>
            <a:r>
              <a:rPr lang="zh-CN" altLang="en-US" dirty="0"/>
              <a:t>的偶数倍 相互加强；</a:t>
            </a:r>
            <a:r>
              <a:rPr lang="en-US" altLang="zh-CN" dirty="0"/>
              <a:t>pi</a:t>
            </a:r>
            <a:r>
              <a:rPr lang="zh-CN" altLang="en-US" dirty="0"/>
              <a:t>的奇数倍 相互削弱</a:t>
            </a:r>
          </a:p>
        </p:txBody>
      </p:sp>
      <p:sp>
        <p:nvSpPr>
          <p:cNvPr id="12" name="文本框 11">
            <a:extLst>
              <a:ext uri="{FF2B5EF4-FFF2-40B4-BE49-F238E27FC236}">
                <a16:creationId xmlns:a16="http://schemas.microsoft.com/office/drawing/2014/main" id="{80F69207-4C6B-F395-ACB1-7EAC45F6848C}"/>
              </a:ext>
            </a:extLst>
          </p:cNvPr>
          <p:cNvSpPr txBox="1"/>
          <p:nvPr/>
        </p:nvSpPr>
        <p:spPr>
          <a:xfrm>
            <a:off x="395512" y="5110781"/>
            <a:ext cx="3661228" cy="369332"/>
          </a:xfrm>
          <a:prstGeom prst="rect">
            <a:avLst/>
          </a:prstGeom>
          <a:noFill/>
        </p:spPr>
        <p:txBody>
          <a:bodyPr wrap="square">
            <a:spAutoFit/>
          </a:bodyPr>
          <a:lstStyle/>
          <a:p>
            <a:r>
              <a:rPr lang="zh-CN" altLang="en-US" dirty="0"/>
              <a:t>多个同方向同频率简谐运动的叠加</a:t>
            </a:r>
          </a:p>
        </p:txBody>
      </p:sp>
      <p:pic>
        <p:nvPicPr>
          <p:cNvPr id="14" name="图片 13">
            <a:extLst>
              <a:ext uri="{FF2B5EF4-FFF2-40B4-BE49-F238E27FC236}">
                <a16:creationId xmlns:a16="http://schemas.microsoft.com/office/drawing/2014/main" id="{38116467-7B04-4913-4E48-D4624BD9721C}"/>
              </a:ext>
            </a:extLst>
          </p:cNvPr>
          <p:cNvPicPr>
            <a:picLocks noChangeAspect="1"/>
          </p:cNvPicPr>
          <p:nvPr/>
        </p:nvPicPr>
        <p:blipFill>
          <a:blip r:embed="rId3"/>
          <a:stretch>
            <a:fillRect/>
          </a:stretch>
        </p:blipFill>
        <p:spPr>
          <a:xfrm>
            <a:off x="454440" y="5535913"/>
            <a:ext cx="5406571" cy="1185562"/>
          </a:xfrm>
          <a:prstGeom prst="rect">
            <a:avLst/>
          </a:prstGeom>
        </p:spPr>
      </p:pic>
      <p:sp>
        <p:nvSpPr>
          <p:cNvPr id="16" name="文本框 15">
            <a:extLst>
              <a:ext uri="{FF2B5EF4-FFF2-40B4-BE49-F238E27FC236}">
                <a16:creationId xmlns:a16="http://schemas.microsoft.com/office/drawing/2014/main" id="{930FAAE8-86FC-991D-4A99-3A5298009670}"/>
              </a:ext>
            </a:extLst>
          </p:cNvPr>
          <p:cNvSpPr txBox="1"/>
          <p:nvPr/>
        </p:nvSpPr>
        <p:spPr>
          <a:xfrm>
            <a:off x="7658971" y="1186934"/>
            <a:ext cx="3479800" cy="369332"/>
          </a:xfrm>
          <a:prstGeom prst="rect">
            <a:avLst/>
          </a:prstGeom>
          <a:noFill/>
        </p:spPr>
        <p:txBody>
          <a:bodyPr wrap="square">
            <a:spAutoFit/>
          </a:bodyPr>
          <a:lstStyle/>
          <a:p>
            <a:r>
              <a:rPr lang="zh-CN" altLang="en-US" dirty="0"/>
              <a:t>两个同方向不同频率振动的叠加</a:t>
            </a:r>
          </a:p>
        </p:txBody>
      </p:sp>
      <p:pic>
        <p:nvPicPr>
          <p:cNvPr id="18" name="图片 17">
            <a:extLst>
              <a:ext uri="{FF2B5EF4-FFF2-40B4-BE49-F238E27FC236}">
                <a16:creationId xmlns:a16="http://schemas.microsoft.com/office/drawing/2014/main" id="{16C321A8-526C-EC83-7422-1509CF2EE8D3}"/>
              </a:ext>
            </a:extLst>
          </p:cNvPr>
          <p:cNvPicPr>
            <a:picLocks noChangeAspect="1"/>
          </p:cNvPicPr>
          <p:nvPr/>
        </p:nvPicPr>
        <p:blipFill>
          <a:blip r:embed="rId4"/>
          <a:stretch>
            <a:fillRect/>
          </a:stretch>
        </p:blipFill>
        <p:spPr>
          <a:xfrm>
            <a:off x="7206343" y="1734457"/>
            <a:ext cx="4695371" cy="2453804"/>
          </a:xfrm>
          <a:prstGeom prst="rect">
            <a:avLst/>
          </a:prstGeom>
        </p:spPr>
      </p:pic>
      <p:sp>
        <p:nvSpPr>
          <p:cNvPr id="20" name="文本框 19">
            <a:extLst>
              <a:ext uri="{FF2B5EF4-FFF2-40B4-BE49-F238E27FC236}">
                <a16:creationId xmlns:a16="http://schemas.microsoft.com/office/drawing/2014/main" id="{F8709F37-CDF7-C7AE-C142-C8F5A606CC0A}"/>
              </a:ext>
            </a:extLst>
          </p:cNvPr>
          <p:cNvSpPr txBox="1"/>
          <p:nvPr/>
        </p:nvSpPr>
        <p:spPr>
          <a:xfrm>
            <a:off x="7325142" y="4408323"/>
            <a:ext cx="4147457" cy="369332"/>
          </a:xfrm>
          <a:prstGeom prst="rect">
            <a:avLst/>
          </a:prstGeom>
          <a:noFill/>
        </p:spPr>
        <p:txBody>
          <a:bodyPr wrap="square">
            <a:spAutoFit/>
          </a:bodyPr>
          <a:lstStyle/>
          <a:p>
            <a:r>
              <a:rPr lang="zh-CN" altLang="en-US" dirty="0"/>
              <a:t>拍频：单位时间内振幅强弱变化的次数</a:t>
            </a:r>
          </a:p>
        </p:txBody>
      </p:sp>
      <p:pic>
        <p:nvPicPr>
          <p:cNvPr id="22" name="图片 21">
            <a:extLst>
              <a:ext uri="{FF2B5EF4-FFF2-40B4-BE49-F238E27FC236}">
                <a16:creationId xmlns:a16="http://schemas.microsoft.com/office/drawing/2014/main" id="{9142A98D-D68F-1B76-0670-FAB2C7205E49}"/>
              </a:ext>
            </a:extLst>
          </p:cNvPr>
          <p:cNvPicPr>
            <a:picLocks noChangeAspect="1"/>
          </p:cNvPicPr>
          <p:nvPr/>
        </p:nvPicPr>
        <p:blipFill>
          <a:blip r:embed="rId5"/>
          <a:stretch>
            <a:fillRect/>
          </a:stretch>
        </p:blipFill>
        <p:spPr>
          <a:xfrm>
            <a:off x="7325142" y="4787533"/>
            <a:ext cx="2938917" cy="779469"/>
          </a:xfrm>
          <a:prstGeom prst="rect">
            <a:avLst/>
          </a:prstGeom>
        </p:spPr>
      </p:pic>
      <p:sp>
        <p:nvSpPr>
          <p:cNvPr id="3" name="文本框 2">
            <a:extLst>
              <a:ext uri="{FF2B5EF4-FFF2-40B4-BE49-F238E27FC236}">
                <a16:creationId xmlns:a16="http://schemas.microsoft.com/office/drawing/2014/main" id="{B9576D02-ED47-C3BC-1340-2FCC5B6FFDCA}"/>
              </a:ext>
            </a:extLst>
          </p:cNvPr>
          <p:cNvSpPr txBox="1"/>
          <p:nvPr/>
        </p:nvSpPr>
        <p:spPr>
          <a:xfrm>
            <a:off x="7342113" y="5892581"/>
            <a:ext cx="4082144" cy="646331"/>
          </a:xfrm>
          <a:prstGeom prst="rect">
            <a:avLst/>
          </a:prstGeom>
          <a:noFill/>
        </p:spPr>
        <p:txBody>
          <a:bodyPr wrap="square">
            <a:spAutoFit/>
          </a:bodyPr>
          <a:lstStyle/>
          <a:p>
            <a:r>
              <a:rPr lang="zh-CN" altLang="en-US" dirty="0"/>
              <a:t>一个复杂周期振动可以分解成各个周期的周期振动，周期必小于原来的周期</a:t>
            </a:r>
          </a:p>
        </p:txBody>
      </p:sp>
    </p:spTree>
    <p:extLst>
      <p:ext uri="{BB962C8B-B14F-4D97-AF65-F5344CB8AC3E}">
        <p14:creationId xmlns:p14="http://schemas.microsoft.com/office/powerpoint/2010/main" val="498220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6A0AB1-3500-5417-68CE-E5B3A476ECB8}"/>
              </a:ext>
            </a:extLst>
          </p:cNvPr>
          <p:cNvSpPr>
            <a:spLocks noGrp="1"/>
          </p:cNvSpPr>
          <p:nvPr>
            <p:ph type="sldNum" sz="quarter" idx="12"/>
          </p:nvPr>
        </p:nvSpPr>
        <p:spPr/>
        <p:txBody>
          <a:bodyPr/>
          <a:lstStyle/>
          <a:p>
            <a:fld id="{2A0F8DBD-8DF3-48AE-BC97-D53FBB1B7C16}" type="slidenum">
              <a:rPr lang="en-US" smtClean="0"/>
              <a:pPr/>
              <a:t>72</a:t>
            </a:fld>
            <a:endParaRPr lang="en-US" dirty="0"/>
          </a:p>
        </p:txBody>
      </p:sp>
      <p:sp>
        <p:nvSpPr>
          <p:cNvPr id="4" name="文本框 3">
            <a:extLst>
              <a:ext uri="{FF2B5EF4-FFF2-40B4-BE49-F238E27FC236}">
                <a16:creationId xmlns:a16="http://schemas.microsoft.com/office/drawing/2014/main" id="{C6D70E9F-820B-4F24-77B0-86B019971D29}"/>
              </a:ext>
            </a:extLst>
          </p:cNvPr>
          <p:cNvSpPr txBox="1"/>
          <p:nvPr/>
        </p:nvSpPr>
        <p:spPr>
          <a:xfrm>
            <a:off x="381000" y="1062335"/>
            <a:ext cx="6172199" cy="923330"/>
          </a:xfrm>
          <a:prstGeom prst="rect">
            <a:avLst/>
          </a:prstGeom>
          <a:noFill/>
        </p:spPr>
        <p:txBody>
          <a:bodyPr wrap="square">
            <a:spAutoFit/>
          </a:bodyPr>
          <a:lstStyle/>
          <a:p>
            <a:r>
              <a:rPr lang="zh-CN" altLang="en-US" dirty="0"/>
              <a:t>两相互垂直同频率简谐振动：振动轨迹一般情况下为一椭圆</a:t>
            </a:r>
            <a:endParaRPr lang="en-US" altLang="zh-CN" dirty="0"/>
          </a:p>
          <a:p>
            <a:endParaRPr lang="en-US" altLang="zh-CN" dirty="0"/>
          </a:p>
          <a:p>
            <a:r>
              <a:rPr lang="zh-CN" altLang="en-US" dirty="0"/>
              <a:t>椭圆轨迹的形状取决于振幅和相位差（</a:t>
            </a:r>
            <a:r>
              <a:rPr lang="el-GR" altLang="zh-CN" dirty="0"/>
              <a:t>φ</a:t>
            </a:r>
            <a:r>
              <a:rPr lang="en-US" altLang="zh-CN" baseline="-25000" dirty="0"/>
              <a:t>2</a:t>
            </a:r>
            <a:r>
              <a:rPr lang="zh-CN" altLang="en-US" dirty="0"/>
              <a:t>指</a:t>
            </a:r>
            <a:r>
              <a:rPr lang="en-US" altLang="zh-CN" dirty="0"/>
              <a:t>y)</a:t>
            </a:r>
            <a:endParaRPr lang="zh-CN" altLang="en-US" dirty="0"/>
          </a:p>
        </p:txBody>
      </p:sp>
      <p:pic>
        <p:nvPicPr>
          <p:cNvPr id="6" name="图片 5">
            <a:extLst>
              <a:ext uri="{FF2B5EF4-FFF2-40B4-BE49-F238E27FC236}">
                <a16:creationId xmlns:a16="http://schemas.microsoft.com/office/drawing/2014/main" id="{59C32373-63A1-B8A6-0D00-2F4B7D13C4AF}"/>
              </a:ext>
            </a:extLst>
          </p:cNvPr>
          <p:cNvPicPr>
            <a:picLocks noChangeAspect="1"/>
          </p:cNvPicPr>
          <p:nvPr/>
        </p:nvPicPr>
        <p:blipFill>
          <a:blip r:embed="rId2"/>
          <a:stretch>
            <a:fillRect/>
          </a:stretch>
        </p:blipFill>
        <p:spPr>
          <a:xfrm>
            <a:off x="381000" y="2888616"/>
            <a:ext cx="4553322" cy="1696492"/>
          </a:xfrm>
          <a:prstGeom prst="rect">
            <a:avLst/>
          </a:prstGeom>
        </p:spPr>
      </p:pic>
      <p:pic>
        <p:nvPicPr>
          <p:cNvPr id="8" name="图片 7">
            <a:extLst>
              <a:ext uri="{FF2B5EF4-FFF2-40B4-BE49-F238E27FC236}">
                <a16:creationId xmlns:a16="http://schemas.microsoft.com/office/drawing/2014/main" id="{1DFDF3FD-F1A0-F4CD-E769-592FFD7E83C9}"/>
              </a:ext>
            </a:extLst>
          </p:cNvPr>
          <p:cNvPicPr>
            <a:picLocks noChangeAspect="1"/>
          </p:cNvPicPr>
          <p:nvPr/>
        </p:nvPicPr>
        <p:blipFill>
          <a:blip r:embed="rId3"/>
          <a:stretch>
            <a:fillRect/>
          </a:stretch>
        </p:blipFill>
        <p:spPr>
          <a:xfrm>
            <a:off x="961077" y="4585108"/>
            <a:ext cx="3027590" cy="1953804"/>
          </a:xfrm>
          <a:prstGeom prst="rect">
            <a:avLst/>
          </a:prstGeom>
        </p:spPr>
      </p:pic>
      <p:pic>
        <p:nvPicPr>
          <p:cNvPr id="10" name="图片 9">
            <a:extLst>
              <a:ext uri="{FF2B5EF4-FFF2-40B4-BE49-F238E27FC236}">
                <a16:creationId xmlns:a16="http://schemas.microsoft.com/office/drawing/2014/main" id="{1DCCA768-D1DD-2499-F2F8-99D03529421B}"/>
              </a:ext>
            </a:extLst>
          </p:cNvPr>
          <p:cNvPicPr>
            <a:picLocks noChangeAspect="1"/>
          </p:cNvPicPr>
          <p:nvPr/>
        </p:nvPicPr>
        <p:blipFill>
          <a:blip r:embed="rId4"/>
          <a:stretch>
            <a:fillRect/>
          </a:stretch>
        </p:blipFill>
        <p:spPr>
          <a:xfrm>
            <a:off x="7851177" y="1524000"/>
            <a:ext cx="2908587" cy="3637759"/>
          </a:xfrm>
          <a:prstGeom prst="rect">
            <a:avLst/>
          </a:prstGeom>
        </p:spPr>
      </p:pic>
      <p:sp>
        <p:nvSpPr>
          <p:cNvPr id="12" name="文本框 11">
            <a:extLst>
              <a:ext uri="{FF2B5EF4-FFF2-40B4-BE49-F238E27FC236}">
                <a16:creationId xmlns:a16="http://schemas.microsoft.com/office/drawing/2014/main" id="{195A56E8-F1B8-1D66-EBBE-651E78BC710A}"/>
              </a:ext>
            </a:extLst>
          </p:cNvPr>
          <p:cNvSpPr txBox="1"/>
          <p:nvPr/>
        </p:nvSpPr>
        <p:spPr>
          <a:xfrm>
            <a:off x="8059057" y="1062335"/>
            <a:ext cx="2492828" cy="369332"/>
          </a:xfrm>
          <a:prstGeom prst="rect">
            <a:avLst/>
          </a:prstGeom>
          <a:noFill/>
        </p:spPr>
        <p:txBody>
          <a:bodyPr wrap="square">
            <a:spAutoFit/>
          </a:bodyPr>
          <a:lstStyle/>
          <a:p>
            <a:r>
              <a:rPr lang="zh-CN" altLang="en-US" dirty="0"/>
              <a:t>不同频率垂直简谐振动</a:t>
            </a:r>
          </a:p>
        </p:txBody>
      </p:sp>
      <p:pic>
        <p:nvPicPr>
          <p:cNvPr id="5" name="图片 4">
            <a:extLst>
              <a:ext uri="{FF2B5EF4-FFF2-40B4-BE49-F238E27FC236}">
                <a16:creationId xmlns:a16="http://schemas.microsoft.com/office/drawing/2014/main" id="{8D5D6038-E84E-FF36-F502-D7D4E95C99C3}"/>
              </a:ext>
            </a:extLst>
          </p:cNvPr>
          <p:cNvPicPr>
            <a:picLocks noChangeAspect="1"/>
          </p:cNvPicPr>
          <p:nvPr/>
        </p:nvPicPr>
        <p:blipFill>
          <a:blip r:embed="rId5"/>
          <a:stretch>
            <a:fillRect/>
          </a:stretch>
        </p:blipFill>
        <p:spPr>
          <a:xfrm>
            <a:off x="961077" y="2104803"/>
            <a:ext cx="3819299" cy="705216"/>
          </a:xfrm>
          <a:prstGeom prst="rect">
            <a:avLst/>
          </a:prstGeom>
        </p:spPr>
      </p:pic>
    </p:spTree>
    <p:extLst>
      <p:ext uri="{BB962C8B-B14F-4D97-AF65-F5344CB8AC3E}">
        <p14:creationId xmlns:p14="http://schemas.microsoft.com/office/powerpoint/2010/main" val="3344108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A6DD641-9EB6-DE5A-321D-4C6EFB351A0D}"/>
              </a:ext>
            </a:extLst>
          </p:cNvPr>
          <p:cNvSpPr>
            <a:spLocks noGrp="1"/>
          </p:cNvSpPr>
          <p:nvPr>
            <p:ph type="sldNum" sz="quarter" idx="12"/>
          </p:nvPr>
        </p:nvSpPr>
        <p:spPr/>
        <p:txBody>
          <a:bodyPr/>
          <a:lstStyle/>
          <a:p>
            <a:fld id="{2A0F8DBD-8DF3-48AE-BC97-D53FBB1B7C16}" type="slidenum">
              <a:rPr lang="en-US" smtClean="0"/>
              <a:pPr/>
              <a:t>73</a:t>
            </a:fld>
            <a:endParaRPr lang="en-US" dirty="0"/>
          </a:p>
        </p:txBody>
      </p:sp>
      <p:sp>
        <p:nvSpPr>
          <p:cNvPr id="4" name="文本框 3">
            <a:extLst>
              <a:ext uri="{FF2B5EF4-FFF2-40B4-BE49-F238E27FC236}">
                <a16:creationId xmlns:a16="http://schemas.microsoft.com/office/drawing/2014/main" id="{C8757B7D-9799-8325-7565-B94E27F9BACC}"/>
              </a:ext>
            </a:extLst>
          </p:cNvPr>
          <p:cNvSpPr txBox="1"/>
          <p:nvPr/>
        </p:nvSpPr>
        <p:spPr>
          <a:xfrm>
            <a:off x="381000" y="1055692"/>
            <a:ext cx="9083185" cy="369332"/>
          </a:xfrm>
          <a:prstGeom prst="rect">
            <a:avLst/>
          </a:prstGeom>
          <a:noFill/>
        </p:spPr>
        <p:txBody>
          <a:bodyPr wrap="square">
            <a:spAutoFit/>
          </a:bodyPr>
          <a:lstStyle/>
          <a:p>
            <a:r>
              <a:rPr lang="zh-CN" altLang="en-US" dirty="0"/>
              <a:t>平衡态：在</a:t>
            </a:r>
            <a:r>
              <a:rPr lang="zh-CN" altLang="en-US" dirty="0">
                <a:solidFill>
                  <a:srgbClr val="FF0000"/>
                </a:solidFill>
              </a:rPr>
              <a:t>不受外界影响</a:t>
            </a:r>
            <a:r>
              <a:rPr lang="zh-CN" altLang="en-US" dirty="0"/>
              <a:t>的条件下，系统的宏观性质不随时间改变的状态，称为平衡态。</a:t>
            </a:r>
          </a:p>
        </p:txBody>
      </p:sp>
      <p:sp>
        <p:nvSpPr>
          <p:cNvPr id="6" name="文本框 5">
            <a:extLst>
              <a:ext uri="{FF2B5EF4-FFF2-40B4-BE49-F238E27FC236}">
                <a16:creationId xmlns:a16="http://schemas.microsoft.com/office/drawing/2014/main" id="{579FE593-E43F-57FE-01C4-7A63C93EE5EF}"/>
              </a:ext>
            </a:extLst>
          </p:cNvPr>
          <p:cNvSpPr txBox="1"/>
          <p:nvPr/>
        </p:nvSpPr>
        <p:spPr>
          <a:xfrm>
            <a:off x="380999" y="0"/>
            <a:ext cx="5323115" cy="830997"/>
          </a:xfrm>
          <a:prstGeom prst="rect">
            <a:avLst/>
          </a:prstGeom>
          <a:noFill/>
        </p:spPr>
        <p:txBody>
          <a:bodyPr wrap="square">
            <a:spAutoFit/>
          </a:bodyPr>
          <a:lstStyle/>
          <a:p>
            <a:r>
              <a:rPr lang="zh-CN" altLang="en-US" sz="4800" dirty="0"/>
              <a:t>平衡态</a:t>
            </a:r>
          </a:p>
        </p:txBody>
      </p:sp>
      <p:sp>
        <p:nvSpPr>
          <p:cNvPr id="8" name="文本框 7">
            <a:extLst>
              <a:ext uri="{FF2B5EF4-FFF2-40B4-BE49-F238E27FC236}">
                <a16:creationId xmlns:a16="http://schemas.microsoft.com/office/drawing/2014/main" id="{496CBD68-A082-C0A7-AB6B-4BF723A4B6D8}"/>
              </a:ext>
            </a:extLst>
          </p:cNvPr>
          <p:cNvSpPr txBox="1"/>
          <p:nvPr/>
        </p:nvSpPr>
        <p:spPr>
          <a:xfrm>
            <a:off x="381000" y="1465053"/>
            <a:ext cx="6542314" cy="369332"/>
          </a:xfrm>
          <a:prstGeom prst="rect">
            <a:avLst/>
          </a:prstGeom>
          <a:noFill/>
        </p:spPr>
        <p:txBody>
          <a:bodyPr wrap="square">
            <a:spAutoFit/>
          </a:bodyPr>
          <a:lstStyle/>
          <a:p>
            <a:r>
              <a:rPr lang="zh-CN" altLang="en-US" dirty="0"/>
              <a:t>稳定态：宏观性质不随时间发生变化的状态（可能受外界影响）</a:t>
            </a:r>
          </a:p>
        </p:txBody>
      </p:sp>
      <p:pic>
        <p:nvPicPr>
          <p:cNvPr id="10" name="图片 9">
            <a:extLst>
              <a:ext uri="{FF2B5EF4-FFF2-40B4-BE49-F238E27FC236}">
                <a16:creationId xmlns:a16="http://schemas.microsoft.com/office/drawing/2014/main" id="{4E21781F-3710-9560-CFCD-4961AA7F5E85}"/>
              </a:ext>
            </a:extLst>
          </p:cNvPr>
          <p:cNvPicPr>
            <a:picLocks noChangeAspect="1"/>
          </p:cNvPicPr>
          <p:nvPr/>
        </p:nvPicPr>
        <p:blipFill>
          <a:blip r:embed="rId2"/>
          <a:stretch>
            <a:fillRect/>
          </a:stretch>
        </p:blipFill>
        <p:spPr>
          <a:xfrm>
            <a:off x="446314" y="2029206"/>
            <a:ext cx="6096000" cy="2212185"/>
          </a:xfrm>
          <a:prstGeom prst="rect">
            <a:avLst/>
          </a:prstGeom>
        </p:spPr>
      </p:pic>
    </p:spTree>
    <p:extLst>
      <p:ext uri="{BB962C8B-B14F-4D97-AF65-F5344CB8AC3E}">
        <p14:creationId xmlns:p14="http://schemas.microsoft.com/office/powerpoint/2010/main" val="2305812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A5FA0A5-7ACD-DBB2-42FA-44F6F961DA2F}"/>
              </a:ext>
            </a:extLst>
          </p:cNvPr>
          <p:cNvSpPr>
            <a:spLocks noGrp="1"/>
          </p:cNvSpPr>
          <p:nvPr>
            <p:ph type="sldNum" sz="quarter" idx="12"/>
          </p:nvPr>
        </p:nvSpPr>
        <p:spPr/>
        <p:txBody>
          <a:bodyPr/>
          <a:lstStyle/>
          <a:p>
            <a:fld id="{2A0F8DBD-8DF3-48AE-BC97-D53FBB1B7C16}" type="slidenum">
              <a:rPr lang="en-US" smtClean="0"/>
              <a:pPr/>
              <a:t>74</a:t>
            </a:fld>
            <a:endParaRPr lang="en-US" dirty="0"/>
          </a:p>
        </p:txBody>
      </p:sp>
      <p:sp>
        <p:nvSpPr>
          <p:cNvPr id="3" name="文本框 2">
            <a:extLst>
              <a:ext uri="{FF2B5EF4-FFF2-40B4-BE49-F238E27FC236}">
                <a16:creationId xmlns:a16="http://schemas.microsoft.com/office/drawing/2014/main" id="{D043293A-8B09-1832-0839-6E9053B75601}"/>
              </a:ext>
            </a:extLst>
          </p:cNvPr>
          <p:cNvSpPr txBox="1"/>
          <p:nvPr/>
        </p:nvSpPr>
        <p:spPr>
          <a:xfrm>
            <a:off x="380999" y="0"/>
            <a:ext cx="5323115" cy="830997"/>
          </a:xfrm>
          <a:prstGeom prst="rect">
            <a:avLst/>
          </a:prstGeom>
          <a:noFill/>
        </p:spPr>
        <p:txBody>
          <a:bodyPr wrap="square">
            <a:spAutoFit/>
          </a:bodyPr>
          <a:lstStyle/>
          <a:p>
            <a:r>
              <a:rPr lang="zh-CN" altLang="en-US" sz="4800" dirty="0"/>
              <a:t>热力学第零定律</a:t>
            </a:r>
          </a:p>
        </p:txBody>
      </p:sp>
      <p:pic>
        <p:nvPicPr>
          <p:cNvPr id="7" name="图片 6">
            <a:extLst>
              <a:ext uri="{FF2B5EF4-FFF2-40B4-BE49-F238E27FC236}">
                <a16:creationId xmlns:a16="http://schemas.microsoft.com/office/drawing/2014/main" id="{AA3DB5F1-A896-E443-ABDA-07CD4D35D32F}"/>
              </a:ext>
            </a:extLst>
          </p:cNvPr>
          <p:cNvPicPr>
            <a:picLocks noChangeAspect="1"/>
          </p:cNvPicPr>
          <p:nvPr/>
        </p:nvPicPr>
        <p:blipFill>
          <a:blip r:embed="rId2"/>
          <a:stretch>
            <a:fillRect/>
          </a:stretch>
        </p:blipFill>
        <p:spPr>
          <a:xfrm>
            <a:off x="380999" y="1077686"/>
            <a:ext cx="4216250" cy="1280886"/>
          </a:xfrm>
          <a:prstGeom prst="rect">
            <a:avLst/>
          </a:prstGeom>
        </p:spPr>
      </p:pic>
      <p:pic>
        <p:nvPicPr>
          <p:cNvPr id="9" name="图片 8">
            <a:extLst>
              <a:ext uri="{FF2B5EF4-FFF2-40B4-BE49-F238E27FC236}">
                <a16:creationId xmlns:a16="http://schemas.microsoft.com/office/drawing/2014/main" id="{935D6805-66E3-E436-078C-30AC2913C2CD}"/>
              </a:ext>
            </a:extLst>
          </p:cNvPr>
          <p:cNvPicPr>
            <a:picLocks noChangeAspect="1"/>
          </p:cNvPicPr>
          <p:nvPr/>
        </p:nvPicPr>
        <p:blipFill>
          <a:blip r:embed="rId3"/>
          <a:stretch>
            <a:fillRect/>
          </a:stretch>
        </p:blipFill>
        <p:spPr>
          <a:xfrm>
            <a:off x="380999" y="2579782"/>
            <a:ext cx="3754211" cy="3200532"/>
          </a:xfrm>
          <a:prstGeom prst="rect">
            <a:avLst/>
          </a:prstGeom>
        </p:spPr>
      </p:pic>
    </p:spTree>
    <p:extLst>
      <p:ext uri="{BB962C8B-B14F-4D97-AF65-F5344CB8AC3E}">
        <p14:creationId xmlns:p14="http://schemas.microsoft.com/office/powerpoint/2010/main" val="3398048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18907A-BA75-B630-F18C-5FB1E7AEDE15}"/>
              </a:ext>
            </a:extLst>
          </p:cNvPr>
          <p:cNvSpPr>
            <a:spLocks noGrp="1"/>
          </p:cNvSpPr>
          <p:nvPr>
            <p:ph type="sldNum" sz="quarter" idx="12"/>
          </p:nvPr>
        </p:nvSpPr>
        <p:spPr/>
        <p:txBody>
          <a:bodyPr/>
          <a:lstStyle/>
          <a:p>
            <a:fld id="{2A0F8DBD-8DF3-48AE-BC97-D53FBB1B7C16}" type="slidenum">
              <a:rPr lang="en-US" smtClean="0"/>
              <a:pPr/>
              <a:t>75</a:t>
            </a:fld>
            <a:endParaRPr lang="en-US" dirty="0"/>
          </a:p>
        </p:txBody>
      </p:sp>
      <p:pic>
        <p:nvPicPr>
          <p:cNvPr id="4" name="图片 3">
            <a:extLst>
              <a:ext uri="{FF2B5EF4-FFF2-40B4-BE49-F238E27FC236}">
                <a16:creationId xmlns:a16="http://schemas.microsoft.com/office/drawing/2014/main" id="{1E0901D1-F89C-C86A-4A06-0BA729B7BCAC}"/>
              </a:ext>
            </a:extLst>
          </p:cNvPr>
          <p:cNvPicPr>
            <a:picLocks noChangeAspect="1"/>
          </p:cNvPicPr>
          <p:nvPr/>
        </p:nvPicPr>
        <p:blipFill>
          <a:blip r:embed="rId2"/>
          <a:stretch>
            <a:fillRect/>
          </a:stretch>
        </p:blipFill>
        <p:spPr>
          <a:xfrm>
            <a:off x="391886" y="998375"/>
            <a:ext cx="7097486" cy="3802225"/>
          </a:xfrm>
          <a:prstGeom prst="rect">
            <a:avLst/>
          </a:prstGeom>
        </p:spPr>
      </p:pic>
      <p:sp>
        <p:nvSpPr>
          <p:cNvPr id="5" name="文本框 4">
            <a:extLst>
              <a:ext uri="{FF2B5EF4-FFF2-40B4-BE49-F238E27FC236}">
                <a16:creationId xmlns:a16="http://schemas.microsoft.com/office/drawing/2014/main" id="{4AF3297A-D1E1-04B5-2145-673A024E7F1D}"/>
              </a:ext>
            </a:extLst>
          </p:cNvPr>
          <p:cNvSpPr txBox="1"/>
          <p:nvPr/>
        </p:nvSpPr>
        <p:spPr>
          <a:xfrm>
            <a:off x="380999" y="0"/>
            <a:ext cx="5323115" cy="830997"/>
          </a:xfrm>
          <a:prstGeom prst="rect">
            <a:avLst/>
          </a:prstGeom>
          <a:noFill/>
        </p:spPr>
        <p:txBody>
          <a:bodyPr wrap="square">
            <a:spAutoFit/>
          </a:bodyPr>
          <a:lstStyle/>
          <a:p>
            <a:r>
              <a:rPr lang="zh-CN" altLang="en-US" sz="4800" dirty="0"/>
              <a:t>理想气体状态方程</a:t>
            </a:r>
          </a:p>
        </p:txBody>
      </p:sp>
      <p:pic>
        <p:nvPicPr>
          <p:cNvPr id="7" name="图片 6">
            <a:extLst>
              <a:ext uri="{FF2B5EF4-FFF2-40B4-BE49-F238E27FC236}">
                <a16:creationId xmlns:a16="http://schemas.microsoft.com/office/drawing/2014/main" id="{9BD88627-0C9D-297F-9940-1C7DC9B695A6}"/>
              </a:ext>
            </a:extLst>
          </p:cNvPr>
          <p:cNvPicPr>
            <a:picLocks noChangeAspect="1"/>
          </p:cNvPicPr>
          <p:nvPr/>
        </p:nvPicPr>
        <p:blipFill>
          <a:blip r:embed="rId3"/>
          <a:stretch>
            <a:fillRect/>
          </a:stretch>
        </p:blipFill>
        <p:spPr>
          <a:xfrm>
            <a:off x="391886" y="5072742"/>
            <a:ext cx="4241800" cy="454479"/>
          </a:xfrm>
          <a:prstGeom prst="rect">
            <a:avLst/>
          </a:prstGeom>
        </p:spPr>
      </p:pic>
      <p:pic>
        <p:nvPicPr>
          <p:cNvPr id="9" name="图片 8">
            <a:extLst>
              <a:ext uri="{FF2B5EF4-FFF2-40B4-BE49-F238E27FC236}">
                <a16:creationId xmlns:a16="http://schemas.microsoft.com/office/drawing/2014/main" id="{2AA6345C-0485-5C3F-CE2F-1F4D154161ED}"/>
              </a:ext>
            </a:extLst>
          </p:cNvPr>
          <p:cNvPicPr>
            <a:picLocks noChangeAspect="1"/>
          </p:cNvPicPr>
          <p:nvPr/>
        </p:nvPicPr>
        <p:blipFill>
          <a:blip r:embed="rId4"/>
          <a:stretch>
            <a:fillRect/>
          </a:stretch>
        </p:blipFill>
        <p:spPr>
          <a:xfrm>
            <a:off x="5471886" y="4983275"/>
            <a:ext cx="4519609" cy="633412"/>
          </a:xfrm>
          <a:prstGeom prst="rect">
            <a:avLst/>
          </a:prstGeom>
        </p:spPr>
      </p:pic>
      <p:pic>
        <p:nvPicPr>
          <p:cNvPr id="11" name="图片 10">
            <a:extLst>
              <a:ext uri="{FF2B5EF4-FFF2-40B4-BE49-F238E27FC236}">
                <a16:creationId xmlns:a16="http://schemas.microsoft.com/office/drawing/2014/main" id="{41A95749-5422-EF79-4CB5-142C71E25C0E}"/>
              </a:ext>
            </a:extLst>
          </p:cNvPr>
          <p:cNvPicPr>
            <a:picLocks noChangeAspect="1"/>
          </p:cNvPicPr>
          <p:nvPr/>
        </p:nvPicPr>
        <p:blipFill>
          <a:blip r:embed="rId5"/>
          <a:stretch>
            <a:fillRect/>
          </a:stretch>
        </p:blipFill>
        <p:spPr>
          <a:xfrm>
            <a:off x="391886" y="5616687"/>
            <a:ext cx="5372099" cy="1133475"/>
          </a:xfrm>
          <a:prstGeom prst="rect">
            <a:avLst/>
          </a:prstGeom>
        </p:spPr>
      </p:pic>
      <p:sp>
        <p:nvSpPr>
          <p:cNvPr id="3" name="文本框 2">
            <a:extLst>
              <a:ext uri="{FF2B5EF4-FFF2-40B4-BE49-F238E27FC236}">
                <a16:creationId xmlns:a16="http://schemas.microsoft.com/office/drawing/2014/main" id="{9E216163-E9C9-9C2A-4ED0-9F245A77B40E}"/>
              </a:ext>
            </a:extLst>
          </p:cNvPr>
          <p:cNvSpPr txBox="1"/>
          <p:nvPr/>
        </p:nvSpPr>
        <p:spPr>
          <a:xfrm>
            <a:off x="5939972" y="5814092"/>
            <a:ext cx="5736771" cy="369332"/>
          </a:xfrm>
          <a:prstGeom prst="rect">
            <a:avLst/>
          </a:prstGeom>
          <a:noFill/>
        </p:spPr>
        <p:txBody>
          <a:bodyPr wrap="square">
            <a:spAutoFit/>
          </a:bodyPr>
          <a:lstStyle/>
          <a:p>
            <a:r>
              <a:rPr lang="zh-CN" altLang="en-US" dirty="0"/>
              <a:t>理想气体模型：气体分子无相互作用 </a:t>
            </a:r>
            <a:r>
              <a:rPr lang="en-US" altLang="zh-CN" dirty="0"/>
              <a:t>(</a:t>
            </a:r>
            <a:r>
              <a:rPr lang="zh-CN" altLang="en-US" dirty="0"/>
              <a:t>除碰撞的瞬间外 </a:t>
            </a:r>
            <a:r>
              <a:rPr lang="en-US" altLang="zh-CN" dirty="0"/>
              <a:t>)</a:t>
            </a:r>
            <a:endParaRPr lang="zh-CN" altLang="en-US" dirty="0"/>
          </a:p>
        </p:txBody>
      </p:sp>
    </p:spTree>
    <p:extLst>
      <p:ext uri="{BB962C8B-B14F-4D97-AF65-F5344CB8AC3E}">
        <p14:creationId xmlns:p14="http://schemas.microsoft.com/office/powerpoint/2010/main" val="1123599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E45D60-EAFE-1A24-6B8F-8FB4ECEDC93F}"/>
              </a:ext>
            </a:extLst>
          </p:cNvPr>
          <p:cNvSpPr>
            <a:spLocks noGrp="1"/>
          </p:cNvSpPr>
          <p:nvPr>
            <p:ph type="sldNum" sz="quarter" idx="12"/>
          </p:nvPr>
        </p:nvSpPr>
        <p:spPr/>
        <p:txBody>
          <a:bodyPr/>
          <a:lstStyle/>
          <a:p>
            <a:fld id="{2A0F8DBD-8DF3-48AE-BC97-D53FBB1B7C16}" type="slidenum">
              <a:rPr lang="en-US" smtClean="0"/>
              <a:pPr/>
              <a:t>76</a:t>
            </a:fld>
            <a:endParaRPr lang="en-US" dirty="0"/>
          </a:p>
        </p:txBody>
      </p:sp>
      <p:sp>
        <p:nvSpPr>
          <p:cNvPr id="3" name="文本框 2">
            <a:extLst>
              <a:ext uri="{FF2B5EF4-FFF2-40B4-BE49-F238E27FC236}">
                <a16:creationId xmlns:a16="http://schemas.microsoft.com/office/drawing/2014/main" id="{AF24CAC7-6F00-315F-2BDD-00F63A4C0774}"/>
              </a:ext>
            </a:extLst>
          </p:cNvPr>
          <p:cNvSpPr txBox="1"/>
          <p:nvPr/>
        </p:nvSpPr>
        <p:spPr>
          <a:xfrm>
            <a:off x="380999" y="0"/>
            <a:ext cx="5323115" cy="830997"/>
          </a:xfrm>
          <a:prstGeom prst="rect">
            <a:avLst/>
          </a:prstGeom>
          <a:noFill/>
        </p:spPr>
        <p:txBody>
          <a:bodyPr wrap="square">
            <a:spAutoFit/>
          </a:bodyPr>
          <a:lstStyle/>
          <a:p>
            <a:r>
              <a:rPr lang="zh-CN" altLang="en-US" sz="4800" dirty="0"/>
              <a:t>速率分布函数</a:t>
            </a:r>
          </a:p>
        </p:txBody>
      </p:sp>
      <p:pic>
        <p:nvPicPr>
          <p:cNvPr id="6" name="图片 5">
            <a:extLst>
              <a:ext uri="{FF2B5EF4-FFF2-40B4-BE49-F238E27FC236}">
                <a16:creationId xmlns:a16="http://schemas.microsoft.com/office/drawing/2014/main" id="{BF949F9B-9164-B5F1-ECE5-6DDED9001A06}"/>
              </a:ext>
            </a:extLst>
          </p:cNvPr>
          <p:cNvPicPr>
            <a:picLocks noChangeAspect="1"/>
          </p:cNvPicPr>
          <p:nvPr/>
        </p:nvPicPr>
        <p:blipFill>
          <a:blip r:embed="rId2"/>
          <a:stretch>
            <a:fillRect/>
          </a:stretch>
        </p:blipFill>
        <p:spPr>
          <a:xfrm>
            <a:off x="380999" y="989466"/>
            <a:ext cx="4991102" cy="1147763"/>
          </a:xfrm>
          <a:prstGeom prst="rect">
            <a:avLst/>
          </a:prstGeom>
        </p:spPr>
      </p:pic>
      <p:pic>
        <p:nvPicPr>
          <p:cNvPr id="5" name="图片 4">
            <a:extLst>
              <a:ext uri="{FF2B5EF4-FFF2-40B4-BE49-F238E27FC236}">
                <a16:creationId xmlns:a16="http://schemas.microsoft.com/office/drawing/2014/main" id="{72054479-9AAB-C8F6-25D7-BFEDCAA69060}"/>
              </a:ext>
            </a:extLst>
          </p:cNvPr>
          <p:cNvPicPr>
            <a:picLocks noChangeAspect="1"/>
          </p:cNvPicPr>
          <p:nvPr/>
        </p:nvPicPr>
        <p:blipFill>
          <a:blip r:embed="rId3"/>
          <a:stretch>
            <a:fillRect/>
          </a:stretch>
        </p:blipFill>
        <p:spPr>
          <a:xfrm>
            <a:off x="1332213" y="2147788"/>
            <a:ext cx="2610304" cy="531602"/>
          </a:xfrm>
          <a:prstGeom prst="rect">
            <a:avLst/>
          </a:prstGeom>
        </p:spPr>
      </p:pic>
      <p:pic>
        <p:nvPicPr>
          <p:cNvPr id="9" name="图片 8">
            <a:extLst>
              <a:ext uri="{FF2B5EF4-FFF2-40B4-BE49-F238E27FC236}">
                <a16:creationId xmlns:a16="http://schemas.microsoft.com/office/drawing/2014/main" id="{46E23250-996C-DBA4-9D6F-837C61C41B34}"/>
              </a:ext>
            </a:extLst>
          </p:cNvPr>
          <p:cNvPicPr>
            <a:picLocks noChangeAspect="1"/>
          </p:cNvPicPr>
          <p:nvPr/>
        </p:nvPicPr>
        <p:blipFill>
          <a:blip r:embed="rId4"/>
          <a:stretch>
            <a:fillRect/>
          </a:stretch>
        </p:blipFill>
        <p:spPr>
          <a:xfrm>
            <a:off x="243113" y="2931227"/>
            <a:ext cx="5852887" cy="1486735"/>
          </a:xfrm>
          <a:prstGeom prst="rect">
            <a:avLst/>
          </a:prstGeom>
        </p:spPr>
      </p:pic>
      <p:grpSp>
        <p:nvGrpSpPr>
          <p:cNvPr id="18" name="组合 17">
            <a:extLst>
              <a:ext uri="{FF2B5EF4-FFF2-40B4-BE49-F238E27FC236}">
                <a16:creationId xmlns:a16="http://schemas.microsoft.com/office/drawing/2014/main" id="{BD8D7CCB-8100-C909-2E70-88080133C20C}"/>
              </a:ext>
            </a:extLst>
          </p:cNvPr>
          <p:cNvGrpSpPr/>
          <p:nvPr/>
        </p:nvGrpSpPr>
        <p:grpSpPr>
          <a:xfrm>
            <a:off x="118807" y="4801217"/>
            <a:ext cx="6440428" cy="1290230"/>
            <a:chOff x="314750" y="4830245"/>
            <a:chExt cx="6440428" cy="1290230"/>
          </a:xfrm>
        </p:grpSpPr>
        <p:pic>
          <p:nvPicPr>
            <p:cNvPr id="11" name="图片 10">
              <a:extLst>
                <a:ext uri="{FF2B5EF4-FFF2-40B4-BE49-F238E27FC236}">
                  <a16:creationId xmlns:a16="http://schemas.microsoft.com/office/drawing/2014/main" id="{AE4C8905-E421-3686-5E1E-676A5F2343BD}"/>
                </a:ext>
              </a:extLst>
            </p:cNvPr>
            <p:cNvPicPr>
              <a:picLocks noChangeAspect="1"/>
            </p:cNvPicPr>
            <p:nvPr/>
          </p:nvPicPr>
          <p:blipFill rotWithShape="1">
            <a:blip r:embed="rId5"/>
            <a:srcRect r="-1438" b="75889"/>
            <a:stretch/>
          </p:blipFill>
          <p:spPr>
            <a:xfrm>
              <a:off x="314750" y="4830245"/>
              <a:ext cx="6440428" cy="647746"/>
            </a:xfrm>
            <a:prstGeom prst="rect">
              <a:avLst/>
            </a:prstGeom>
          </p:spPr>
        </p:pic>
        <p:pic>
          <p:nvPicPr>
            <p:cNvPr id="13" name="图片 12">
              <a:extLst>
                <a:ext uri="{FF2B5EF4-FFF2-40B4-BE49-F238E27FC236}">
                  <a16:creationId xmlns:a16="http://schemas.microsoft.com/office/drawing/2014/main" id="{8E1482FF-5C95-64E4-7FBD-04BBFA624AC5}"/>
                </a:ext>
              </a:extLst>
            </p:cNvPr>
            <p:cNvPicPr>
              <a:picLocks noChangeAspect="1"/>
            </p:cNvPicPr>
            <p:nvPr/>
          </p:nvPicPr>
          <p:blipFill>
            <a:blip r:embed="rId6"/>
            <a:stretch>
              <a:fillRect/>
            </a:stretch>
          </p:blipFill>
          <p:spPr>
            <a:xfrm>
              <a:off x="1528156" y="5136670"/>
              <a:ext cx="1191497" cy="983805"/>
            </a:xfrm>
            <a:prstGeom prst="rect">
              <a:avLst/>
            </a:prstGeom>
          </p:spPr>
        </p:pic>
      </p:grpSp>
      <p:pic>
        <p:nvPicPr>
          <p:cNvPr id="7" name="图片 6">
            <a:extLst>
              <a:ext uri="{FF2B5EF4-FFF2-40B4-BE49-F238E27FC236}">
                <a16:creationId xmlns:a16="http://schemas.microsoft.com/office/drawing/2014/main" id="{E6638E73-F77A-EC5C-7730-582AA3BD3DA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5634"/>
          <a:stretch/>
        </p:blipFill>
        <p:spPr>
          <a:xfrm>
            <a:off x="6367856" y="1140046"/>
            <a:ext cx="5679000" cy="846601"/>
          </a:xfrm>
          <a:prstGeom prst="rect">
            <a:avLst/>
          </a:prstGeom>
        </p:spPr>
      </p:pic>
      <p:pic>
        <p:nvPicPr>
          <p:cNvPr id="10" name="图片 9">
            <a:extLst>
              <a:ext uri="{FF2B5EF4-FFF2-40B4-BE49-F238E27FC236}">
                <a16:creationId xmlns:a16="http://schemas.microsoft.com/office/drawing/2014/main" id="{6531A814-5029-78CB-36CD-D1348CCC7DF4}"/>
              </a:ext>
            </a:extLst>
          </p:cNvPr>
          <p:cNvPicPr>
            <a:picLocks noChangeAspect="1"/>
          </p:cNvPicPr>
          <p:nvPr/>
        </p:nvPicPr>
        <p:blipFill>
          <a:blip r:embed="rId8"/>
          <a:stretch>
            <a:fillRect/>
          </a:stretch>
        </p:blipFill>
        <p:spPr>
          <a:xfrm>
            <a:off x="6821427" y="2010171"/>
            <a:ext cx="4771858" cy="331050"/>
          </a:xfrm>
          <a:prstGeom prst="rect">
            <a:avLst/>
          </a:prstGeom>
        </p:spPr>
      </p:pic>
      <p:grpSp>
        <p:nvGrpSpPr>
          <p:cNvPr id="17" name="组合 16">
            <a:extLst>
              <a:ext uri="{FF2B5EF4-FFF2-40B4-BE49-F238E27FC236}">
                <a16:creationId xmlns:a16="http://schemas.microsoft.com/office/drawing/2014/main" id="{A85E63FA-F78B-C7B2-A49A-930CBD8259D1}"/>
              </a:ext>
            </a:extLst>
          </p:cNvPr>
          <p:cNvGrpSpPr/>
          <p:nvPr/>
        </p:nvGrpSpPr>
        <p:grpSpPr>
          <a:xfrm>
            <a:off x="6442171" y="2679390"/>
            <a:ext cx="5662803" cy="1366777"/>
            <a:chOff x="7044418" y="2904481"/>
            <a:chExt cx="5147582" cy="1162068"/>
          </a:xfrm>
        </p:grpSpPr>
        <p:pic>
          <p:nvPicPr>
            <p:cNvPr id="14" name="图片 13">
              <a:extLst>
                <a:ext uri="{FF2B5EF4-FFF2-40B4-BE49-F238E27FC236}">
                  <a16:creationId xmlns:a16="http://schemas.microsoft.com/office/drawing/2014/main" id="{F5376E56-B37E-6DEA-BF3C-3F3881B4574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0434" y="2904481"/>
              <a:ext cx="4336873" cy="524519"/>
            </a:xfrm>
            <a:prstGeom prst="rect">
              <a:avLst/>
            </a:prstGeom>
          </p:spPr>
        </p:pic>
        <p:pic>
          <p:nvPicPr>
            <p:cNvPr id="16" name="图片 15">
              <a:extLst>
                <a:ext uri="{FF2B5EF4-FFF2-40B4-BE49-F238E27FC236}">
                  <a16:creationId xmlns:a16="http://schemas.microsoft.com/office/drawing/2014/main" id="{FD7772AF-87F5-D9BA-2D01-8FDBE13FF5FC}"/>
                </a:ext>
              </a:extLst>
            </p:cNvPr>
            <p:cNvPicPr>
              <a:picLocks noChangeAspect="1"/>
            </p:cNvPicPr>
            <p:nvPr/>
          </p:nvPicPr>
          <p:blipFill>
            <a:blip r:embed="rId10"/>
            <a:stretch>
              <a:fillRect/>
            </a:stretch>
          </p:blipFill>
          <p:spPr>
            <a:xfrm>
              <a:off x="7044418" y="3502076"/>
              <a:ext cx="5147582" cy="564473"/>
            </a:xfrm>
            <a:prstGeom prst="rect">
              <a:avLst/>
            </a:prstGeom>
          </p:spPr>
        </p:pic>
      </p:grpSp>
      <p:sp>
        <p:nvSpPr>
          <p:cNvPr id="4" name="矩形 3">
            <a:extLst>
              <a:ext uri="{FF2B5EF4-FFF2-40B4-BE49-F238E27FC236}">
                <a16:creationId xmlns:a16="http://schemas.microsoft.com/office/drawing/2014/main" id="{F5587707-193E-30B1-9AC1-173FFE1E5F68}"/>
              </a:ext>
            </a:extLst>
          </p:cNvPr>
          <p:cNvSpPr/>
          <p:nvPr/>
        </p:nvSpPr>
        <p:spPr>
          <a:xfrm>
            <a:off x="1414463" y="2520484"/>
            <a:ext cx="141287" cy="15890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248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079BAD-084A-AB44-5C63-49B4D7805B03}"/>
              </a:ext>
            </a:extLst>
          </p:cNvPr>
          <p:cNvSpPr>
            <a:spLocks noGrp="1"/>
          </p:cNvSpPr>
          <p:nvPr>
            <p:ph type="sldNum" sz="quarter" idx="12"/>
          </p:nvPr>
        </p:nvSpPr>
        <p:spPr/>
        <p:txBody>
          <a:bodyPr/>
          <a:lstStyle/>
          <a:p>
            <a:fld id="{2A0F8DBD-8DF3-48AE-BC97-D53FBB1B7C16}" type="slidenum">
              <a:rPr lang="en-US" smtClean="0"/>
              <a:pPr/>
              <a:t>77</a:t>
            </a:fld>
            <a:endParaRPr lang="en-US" dirty="0"/>
          </a:p>
        </p:txBody>
      </p:sp>
      <p:pic>
        <p:nvPicPr>
          <p:cNvPr id="4" name="图片 3">
            <a:extLst>
              <a:ext uri="{FF2B5EF4-FFF2-40B4-BE49-F238E27FC236}">
                <a16:creationId xmlns:a16="http://schemas.microsoft.com/office/drawing/2014/main" id="{242535D1-7C7D-E309-488A-F0A850AF7904}"/>
              </a:ext>
            </a:extLst>
          </p:cNvPr>
          <p:cNvPicPr>
            <a:picLocks noChangeAspect="1"/>
          </p:cNvPicPr>
          <p:nvPr/>
        </p:nvPicPr>
        <p:blipFill>
          <a:blip r:embed="rId2"/>
          <a:stretch>
            <a:fillRect/>
          </a:stretch>
        </p:blipFill>
        <p:spPr>
          <a:xfrm>
            <a:off x="348344" y="1141277"/>
            <a:ext cx="6226628" cy="1941682"/>
          </a:xfrm>
          <a:prstGeom prst="rect">
            <a:avLst/>
          </a:prstGeom>
        </p:spPr>
      </p:pic>
      <p:pic>
        <p:nvPicPr>
          <p:cNvPr id="6" name="图片 5">
            <a:extLst>
              <a:ext uri="{FF2B5EF4-FFF2-40B4-BE49-F238E27FC236}">
                <a16:creationId xmlns:a16="http://schemas.microsoft.com/office/drawing/2014/main" id="{75976B88-E79E-BF66-1892-EC10DAE3E0EF}"/>
              </a:ext>
            </a:extLst>
          </p:cNvPr>
          <p:cNvPicPr>
            <a:picLocks noChangeAspect="1"/>
          </p:cNvPicPr>
          <p:nvPr/>
        </p:nvPicPr>
        <p:blipFill>
          <a:blip r:embed="rId3"/>
          <a:stretch>
            <a:fillRect/>
          </a:stretch>
        </p:blipFill>
        <p:spPr>
          <a:xfrm>
            <a:off x="1150703" y="3637071"/>
            <a:ext cx="4062647" cy="550237"/>
          </a:xfrm>
          <a:prstGeom prst="rect">
            <a:avLst/>
          </a:prstGeom>
        </p:spPr>
      </p:pic>
      <p:pic>
        <p:nvPicPr>
          <p:cNvPr id="8" name="图片 7">
            <a:extLst>
              <a:ext uri="{FF2B5EF4-FFF2-40B4-BE49-F238E27FC236}">
                <a16:creationId xmlns:a16="http://schemas.microsoft.com/office/drawing/2014/main" id="{AB30C5C3-6A65-1CC2-D4C9-0E7A9F910FF5}"/>
              </a:ext>
            </a:extLst>
          </p:cNvPr>
          <p:cNvPicPr>
            <a:picLocks noChangeAspect="1"/>
          </p:cNvPicPr>
          <p:nvPr/>
        </p:nvPicPr>
        <p:blipFill>
          <a:blip r:embed="rId4"/>
          <a:stretch>
            <a:fillRect/>
          </a:stretch>
        </p:blipFill>
        <p:spPr>
          <a:xfrm>
            <a:off x="511175" y="4511588"/>
            <a:ext cx="4206875" cy="1509443"/>
          </a:xfrm>
          <a:prstGeom prst="rect">
            <a:avLst/>
          </a:prstGeom>
        </p:spPr>
      </p:pic>
      <p:pic>
        <p:nvPicPr>
          <p:cNvPr id="10" name="图片 9">
            <a:extLst>
              <a:ext uri="{FF2B5EF4-FFF2-40B4-BE49-F238E27FC236}">
                <a16:creationId xmlns:a16="http://schemas.microsoft.com/office/drawing/2014/main" id="{2C22BCAB-590A-545F-867A-764DB1A7B18E}"/>
              </a:ext>
            </a:extLst>
          </p:cNvPr>
          <p:cNvPicPr>
            <a:picLocks noChangeAspect="1"/>
          </p:cNvPicPr>
          <p:nvPr/>
        </p:nvPicPr>
        <p:blipFill>
          <a:blip r:embed="rId5"/>
          <a:stretch>
            <a:fillRect/>
          </a:stretch>
        </p:blipFill>
        <p:spPr>
          <a:xfrm>
            <a:off x="7539944" y="1029103"/>
            <a:ext cx="4303712" cy="2043642"/>
          </a:xfrm>
          <a:prstGeom prst="rect">
            <a:avLst/>
          </a:prstGeom>
        </p:spPr>
      </p:pic>
      <p:sp>
        <p:nvSpPr>
          <p:cNvPr id="14" name="文本框 13">
            <a:extLst>
              <a:ext uri="{FF2B5EF4-FFF2-40B4-BE49-F238E27FC236}">
                <a16:creationId xmlns:a16="http://schemas.microsoft.com/office/drawing/2014/main" id="{6A20059F-FDBA-8495-43A1-E194850A8614}"/>
              </a:ext>
            </a:extLst>
          </p:cNvPr>
          <p:cNvSpPr txBox="1"/>
          <p:nvPr/>
        </p:nvSpPr>
        <p:spPr>
          <a:xfrm>
            <a:off x="5910943" y="5616686"/>
            <a:ext cx="6281057" cy="369332"/>
          </a:xfrm>
          <a:prstGeom prst="rect">
            <a:avLst/>
          </a:prstGeom>
          <a:noFill/>
        </p:spPr>
        <p:txBody>
          <a:bodyPr wrap="square">
            <a:spAutoFit/>
          </a:bodyPr>
          <a:lstStyle/>
          <a:p>
            <a:r>
              <a:rPr lang="zh-CN" altLang="en-US" dirty="0"/>
              <a:t>混合气体的压强等于各气体的分压之和 </a:t>
            </a:r>
            <a:r>
              <a:rPr lang="en-US" altLang="zh-CN" dirty="0"/>
              <a:t>——</a:t>
            </a:r>
            <a:r>
              <a:rPr lang="zh-CN" altLang="en-US" dirty="0"/>
              <a:t>道尔顿分压定律</a:t>
            </a:r>
          </a:p>
        </p:txBody>
      </p:sp>
      <p:sp>
        <p:nvSpPr>
          <p:cNvPr id="3" name="矩形 2">
            <a:extLst>
              <a:ext uri="{FF2B5EF4-FFF2-40B4-BE49-F238E27FC236}">
                <a16:creationId xmlns:a16="http://schemas.microsoft.com/office/drawing/2014/main" id="{3F1F3C13-5F7E-7948-7027-B7F3976EFEF9}"/>
              </a:ext>
            </a:extLst>
          </p:cNvPr>
          <p:cNvSpPr/>
          <p:nvPr/>
        </p:nvSpPr>
        <p:spPr>
          <a:xfrm>
            <a:off x="4325257" y="1141277"/>
            <a:ext cx="1487714" cy="30289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3F3FCE2-3838-97FB-D7FB-B2B304A72942}"/>
              </a:ext>
            </a:extLst>
          </p:cNvPr>
          <p:cNvPicPr>
            <a:picLocks noChangeAspect="1"/>
          </p:cNvPicPr>
          <p:nvPr/>
        </p:nvPicPr>
        <p:blipFill>
          <a:blip r:embed="rId6"/>
          <a:stretch>
            <a:fillRect/>
          </a:stretch>
        </p:blipFill>
        <p:spPr>
          <a:xfrm>
            <a:off x="3341898" y="1621354"/>
            <a:ext cx="3233074" cy="490764"/>
          </a:xfrm>
          <a:prstGeom prst="rect">
            <a:avLst/>
          </a:prstGeom>
        </p:spPr>
      </p:pic>
      <p:sp>
        <p:nvSpPr>
          <p:cNvPr id="9" name="矩形 8">
            <a:extLst>
              <a:ext uri="{FF2B5EF4-FFF2-40B4-BE49-F238E27FC236}">
                <a16:creationId xmlns:a16="http://schemas.microsoft.com/office/drawing/2014/main" id="{474BD10E-71D8-E21E-19B7-1EDB67DA4A92}"/>
              </a:ext>
            </a:extLst>
          </p:cNvPr>
          <p:cNvSpPr/>
          <p:nvPr/>
        </p:nvSpPr>
        <p:spPr>
          <a:xfrm>
            <a:off x="4043363" y="1949450"/>
            <a:ext cx="206375" cy="1252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964ABD2-490F-EC67-6A03-DBC674E94654}"/>
              </a:ext>
            </a:extLst>
          </p:cNvPr>
          <p:cNvSpPr txBox="1"/>
          <p:nvPr/>
        </p:nvSpPr>
        <p:spPr>
          <a:xfrm>
            <a:off x="1411287" y="3312044"/>
            <a:ext cx="3544888" cy="338554"/>
          </a:xfrm>
          <a:prstGeom prst="rect">
            <a:avLst/>
          </a:prstGeom>
          <a:noFill/>
        </p:spPr>
        <p:txBody>
          <a:bodyPr wrap="square" rtlCol="0">
            <a:spAutoFit/>
          </a:bodyPr>
          <a:lstStyle/>
          <a:p>
            <a:r>
              <a:rPr lang="zh-CN" altLang="en-US" sz="1600" dirty="0">
                <a:solidFill>
                  <a:srgbClr val="FF0000"/>
                </a:solidFill>
              </a:rPr>
              <a:t>速率分布函数与速度分布函数的关系：</a:t>
            </a:r>
          </a:p>
        </p:txBody>
      </p:sp>
    </p:spTree>
    <p:extLst>
      <p:ext uri="{BB962C8B-B14F-4D97-AF65-F5344CB8AC3E}">
        <p14:creationId xmlns:p14="http://schemas.microsoft.com/office/powerpoint/2010/main" val="22882613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50F67F-AB20-E205-6113-C80BC4DDE4B3}"/>
              </a:ext>
            </a:extLst>
          </p:cNvPr>
          <p:cNvSpPr>
            <a:spLocks noGrp="1"/>
          </p:cNvSpPr>
          <p:nvPr>
            <p:ph type="sldNum" sz="quarter" idx="12"/>
          </p:nvPr>
        </p:nvSpPr>
        <p:spPr/>
        <p:txBody>
          <a:bodyPr/>
          <a:lstStyle/>
          <a:p>
            <a:fld id="{2A0F8DBD-8DF3-48AE-BC97-D53FBB1B7C16}" type="slidenum">
              <a:rPr lang="en-US" smtClean="0"/>
              <a:pPr/>
              <a:t>78</a:t>
            </a:fld>
            <a:endParaRPr lang="en-US" dirty="0"/>
          </a:p>
        </p:txBody>
      </p:sp>
      <p:pic>
        <p:nvPicPr>
          <p:cNvPr id="4" name="图片 3">
            <a:extLst>
              <a:ext uri="{FF2B5EF4-FFF2-40B4-BE49-F238E27FC236}">
                <a16:creationId xmlns:a16="http://schemas.microsoft.com/office/drawing/2014/main" id="{BAD0D7A1-9BCD-0B45-768F-F0032F97E542}"/>
              </a:ext>
            </a:extLst>
          </p:cNvPr>
          <p:cNvPicPr>
            <a:picLocks noChangeAspect="1"/>
          </p:cNvPicPr>
          <p:nvPr/>
        </p:nvPicPr>
        <p:blipFill>
          <a:blip r:embed="rId2"/>
          <a:stretch>
            <a:fillRect/>
          </a:stretch>
        </p:blipFill>
        <p:spPr>
          <a:xfrm>
            <a:off x="414565" y="1281633"/>
            <a:ext cx="5108121" cy="1153764"/>
          </a:xfrm>
          <a:prstGeom prst="rect">
            <a:avLst/>
          </a:prstGeom>
        </p:spPr>
      </p:pic>
      <p:sp>
        <p:nvSpPr>
          <p:cNvPr id="6" name="文本框 5">
            <a:extLst>
              <a:ext uri="{FF2B5EF4-FFF2-40B4-BE49-F238E27FC236}">
                <a16:creationId xmlns:a16="http://schemas.microsoft.com/office/drawing/2014/main" id="{491A4BE1-A925-9DF3-2C30-275ECFA2F288}"/>
              </a:ext>
            </a:extLst>
          </p:cNvPr>
          <p:cNvSpPr txBox="1"/>
          <p:nvPr/>
        </p:nvSpPr>
        <p:spPr>
          <a:xfrm>
            <a:off x="363765" y="1096967"/>
            <a:ext cx="2282371" cy="369332"/>
          </a:xfrm>
          <a:prstGeom prst="rect">
            <a:avLst/>
          </a:prstGeom>
          <a:noFill/>
        </p:spPr>
        <p:txBody>
          <a:bodyPr wrap="square">
            <a:spAutoFit/>
          </a:bodyPr>
          <a:lstStyle/>
          <a:p>
            <a:r>
              <a:rPr lang="zh-CN" altLang="en-US" dirty="0"/>
              <a:t>麦克斯韦速度分布律 </a:t>
            </a:r>
          </a:p>
        </p:txBody>
      </p:sp>
      <p:sp>
        <p:nvSpPr>
          <p:cNvPr id="8" name="文本框 7">
            <a:extLst>
              <a:ext uri="{FF2B5EF4-FFF2-40B4-BE49-F238E27FC236}">
                <a16:creationId xmlns:a16="http://schemas.microsoft.com/office/drawing/2014/main" id="{3301ADF4-F86E-1586-DA63-7E047AC89EFE}"/>
              </a:ext>
            </a:extLst>
          </p:cNvPr>
          <p:cNvSpPr txBox="1"/>
          <p:nvPr/>
        </p:nvSpPr>
        <p:spPr>
          <a:xfrm>
            <a:off x="414565" y="2790762"/>
            <a:ext cx="2246085" cy="369332"/>
          </a:xfrm>
          <a:prstGeom prst="rect">
            <a:avLst/>
          </a:prstGeom>
          <a:noFill/>
        </p:spPr>
        <p:txBody>
          <a:bodyPr wrap="square">
            <a:spAutoFit/>
          </a:bodyPr>
          <a:lstStyle/>
          <a:p>
            <a:r>
              <a:rPr lang="zh-CN" altLang="en-US" dirty="0"/>
              <a:t>麦克斯韦速率分布律</a:t>
            </a:r>
          </a:p>
        </p:txBody>
      </p:sp>
      <p:pic>
        <p:nvPicPr>
          <p:cNvPr id="10" name="图片 9">
            <a:extLst>
              <a:ext uri="{FF2B5EF4-FFF2-40B4-BE49-F238E27FC236}">
                <a16:creationId xmlns:a16="http://schemas.microsoft.com/office/drawing/2014/main" id="{87699E48-341C-8411-B6D1-01A879ECFB77}"/>
              </a:ext>
            </a:extLst>
          </p:cNvPr>
          <p:cNvPicPr>
            <a:picLocks noChangeAspect="1"/>
          </p:cNvPicPr>
          <p:nvPr/>
        </p:nvPicPr>
        <p:blipFill>
          <a:blip r:embed="rId3"/>
          <a:stretch>
            <a:fillRect/>
          </a:stretch>
        </p:blipFill>
        <p:spPr>
          <a:xfrm>
            <a:off x="414565" y="3247106"/>
            <a:ext cx="3714204" cy="1085408"/>
          </a:xfrm>
          <a:prstGeom prst="rect">
            <a:avLst/>
          </a:prstGeom>
        </p:spPr>
      </p:pic>
      <p:pic>
        <p:nvPicPr>
          <p:cNvPr id="5" name="图片 4">
            <a:extLst>
              <a:ext uri="{FF2B5EF4-FFF2-40B4-BE49-F238E27FC236}">
                <a16:creationId xmlns:a16="http://schemas.microsoft.com/office/drawing/2014/main" id="{AF4EE45E-5E0F-1D41-70C6-411908894341}"/>
              </a:ext>
            </a:extLst>
          </p:cNvPr>
          <p:cNvPicPr>
            <a:picLocks noChangeAspect="1"/>
          </p:cNvPicPr>
          <p:nvPr/>
        </p:nvPicPr>
        <p:blipFill rotWithShape="1">
          <a:blip r:embed="rId4"/>
          <a:srcRect l="38902"/>
          <a:stretch/>
        </p:blipFill>
        <p:spPr>
          <a:xfrm>
            <a:off x="9888227" y="1162212"/>
            <a:ext cx="773506" cy="796791"/>
          </a:xfrm>
          <a:prstGeom prst="rect">
            <a:avLst/>
          </a:prstGeom>
        </p:spPr>
      </p:pic>
      <p:pic>
        <p:nvPicPr>
          <p:cNvPr id="9" name="图片 8">
            <a:extLst>
              <a:ext uri="{FF2B5EF4-FFF2-40B4-BE49-F238E27FC236}">
                <a16:creationId xmlns:a16="http://schemas.microsoft.com/office/drawing/2014/main" id="{772CB932-8935-088D-1047-283B9002D11B}"/>
              </a:ext>
            </a:extLst>
          </p:cNvPr>
          <p:cNvPicPr>
            <a:picLocks noChangeAspect="1"/>
          </p:cNvPicPr>
          <p:nvPr/>
        </p:nvPicPr>
        <p:blipFill>
          <a:blip r:embed="rId5"/>
          <a:stretch>
            <a:fillRect/>
          </a:stretch>
        </p:blipFill>
        <p:spPr>
          <a:xfrm>
            <a:off x="6853606" y="1346818"/>
            <a:ext cx="2969306" cy="427580"/>
          </a:xfrm>
          <a:prstGeom prst="rect">
            <a:avLst/>
          </a:prstGeom>
        </p:spPr>
      </p:pic>
      <p:pic>
        <p:nvPicPr>
          <p:cNvPr id="12" name="图片 11">
            <a:extLst>
              <a:ext uri="{FF2B5EF4-FFF2-40B4-BE49-F238E27FC236}">
                <a16:creationId xmlns:a16="http://schemas.microsoft.com/office/drawing/2014/main" id="{236A051F-48E4-7425-60D0-EC1237E5A1FE}"/>
              </a:ext>
            </a:extLst>
          </p:cNvPr>
          <p:cNvPicPr>
            <a:picLocks noChangeAspect="1"/>
          </p:cNvPicPr>
          <p:nvPr/>
        </p:nvPicPr>
        <p:blipFill>
          <a:blip r:embed="rId6"/>
          <a:stretch>
            <a:fillRect/>
          </a:stretch>
        </p:blipFill>
        <p:spPr>
          <a:xfrm>
            <a:off x="6853606" y="1959003"/>
            <a:ext cx="4162737" cy="4295433"/>
          </a:xfrm>
          <a:prstGeom prst="rect">
            <a:avLst/>
          </a:prstGeom>
        </p:spPr>
      </p:pic>
      <p:pic>
        <p:nvPicPr>
          <p:cNvPr id="14" name="图片 13">
            <a:extLst>
              <a:ext uri="{FF2B5EF4-FFF2-40B4-BE49-F238E27FC236}">
                <a16:creationId xmlns:a16="http://schemas.microsoft.com/office/drawing/2014/main" id="{E7847A76-68C3-2025-2230-DE0BDA3291DC}"/>
              </a:ext>
            </a:extLst>
          </p:cNvPr>
          <p:cNvPicPr>
            <a:picLocks noChangeAspect="1"/>
          </p:cNvPicPr>
          <p:nvPr/>
        </p:nvPicPr>
        <p:blipFill>
          <a:blip r:embed="rId7"/>
          <a:stretch>
            <a:fillRect/>
          </a:stretch>
        </p:blipFill>
        <p:spPr>
          <a:xfrm>
            <a:off x="363765" y="4515501"/>
            <a:ext cx="4974630" cy="2023411"/>
          </a:xfrm>
          <a:prstGeom prst="rect">
            <a:avLst/>
          </a:prstGeom>
        </p:spPr>
      </p:pic>
    </p:spTree>
    <p:extLst>
      <p:ext uri="{BB962C8B-B14F-4D97-AF65-F5344CB8AC3E}">
        <p14:creationId xmlns:p14="http://schemas.microsoft.com/office/powerpoint/2010/main" val="1828823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DDA60B-D8A6-679E-98AB-4A9EF831EA44}"/>
              </a:ext>
            </a:extLst>
          </p:cNvPr>
          <p:cNvSpPr>
            <a:spLocks noGrp="1"/>
          </p:cNvSpPr>
          <p:nvPr>
            <p:ph type="sldNum" sz="quarter" idx="12"/>
          </p:nvPr>
        </p:nvSpPr>
        <p:spPr/>
        <p:txBody>
          <a:bodyPr/>
          <a:lstStyle/>
          <a:p>
            <a:fld id="{2A0F8DBD-8DF3-48AE-BC97-D53FBB1B7C16}" type="slidenum">
              <a:rPr lang="en-US" smtClean="0"/>
              <a:pPr/>
              <a:t>79</a:t>
            </a:fld>
            <a:endParaRPr lang="en-US" dirty="0"/>
          </a:p>
        </p:txBody>
      </p:sp>
      <p:grpSp>
        <p:nvGrpSpPr>
          <p:cNvPr id="7" name="组合 6">
            <a:extLst>
              <a:ext uri="{FF2B5EF4-FFF2-40B4-BE49-F238E27FC236}">
                <a16:creationId xmlns:a16="http://schemas.microsoft.com/office/drawing/2014/main" id="{C2B78A0B-DE26-6463-C654-FB4A598515E0}"/>
              </a:ext>
            </a:extLst>
          </p:cNvPr>
          <p:cNvGrpSpPr/>
          <p:nvPr/>
        </p:nvGrpSpPr>
        <p:grpSpPr>
          <a:xfrm>
            <a:off x="315687" y="1020270"/>
            <a:ext cx="4603453" cy="560009"/>
            <a:chOff x="322944" y="2580555"/>
            <a:chExt cx="4603453" cy="560009"/>
          </a:xfrm>
        </p:grpSpPr>
        <p:pic>
          <p:nvPicPr>
            <p:cNvPr id="4" name="图片 3">
              <a:extLst>
                <a:ext uri="{FF2B5EF4-FFF2-40B4-BE49-F238E27FC236}">
                  <a16:creationId xmlns:a16="http://schemas.microsoft.com/office/drawing/2014/main" id="{F065CAF9-19D6-6CD6-8CA6-A55981878EB9}"/>
                </a:ext>
              </a:extLst>
            </p:cNvPr>
            <p:cNvPicPr>
              <a:picLocks noChangeAspect="1"/>
            </p:cNvPicPr>
            <p:nvPr/>
          </p:nvPicPr>
          <p:blipFill>
            <a:blip r:embed="rId2"/>
            <a:stretch>
              <a:fillRect/>
            </a:stretch>
          </p:blipFill>
          <p:spPr>
            <a:xfrm>
              <a:off x="3962401" y="2580555"/>
              <a:ext cx="963996" cy="560009"/>
            </a:xfrm>
            <a:prstGeom prst="rect">
              <a:avLst/>
            </a:prstGeom>
          </p:spPr>
        </p:pic>
        <p:sp>
          <p:nvSpPr>
            <p:cNvPr id="6" name="文本框 5">
              <a:extLst>
                <a:ext uri="{FF2B5EF4-FFF2-40B4-BE49-F238E27FC236}">
                  <a16:creationId xmlns:a16="http://schemas.microsoft.com/office/drawing/2014/main" id="{F5F807E3-E402-B733-097F-B13215C976CF}"/>
                </a:ext>
              </a:extLst>
            </p:cNvPr>
            <p:cNvSpPr txBox="1"/>
            <p:nvPr/>
          </p:nvSpPr>
          <p:spPr>
            <a:xfrm>
              <a:off x="322944" y="2681905"/>
              <a:ext cx="3639457" cy="369332"/>
            </a:xfrm>
            <a:prstGeom prst="rect">
              <a:avLst/>
            </a:prstGeom>
            <a:noFill/>
          </p:spPr>
          <p:txBody>
            <a:bodyPr wrap="square">
              <a:spAutoFit/>
            </a:bodyPr>
            <a:lstStyle/>
            <a:p>
              <a:r>
                <a:rPr lang="zh-CN" altLang="en-US" dirty="0"/>
                <a:t>单位时间撞到单位面积上的分子数</a:t>
              </a:r>
            </a:p>
          </p:txBody>
        </p:sp>
      </p:grpSp>
      <p:pic>
        <p:nvPicPr>
          <p:cNvPr id="9" name="图片 8">
            <a:extLst>
              <a:ext uri="{FF2B5EF4-FFF2-40B4-BE49-F238E27FC236}">
                <a16:creationId xmlns:a16="http://schemas.microsoft.com/office/drawing/2014/main" id="{4B488E1A-5A5B-8BE3-8863-DCE35D9689F5}"/>
              </a:ext>
            </a:extLst>
          </p:cNvPr>
          <p:cNvPicPr>
            <a:picLocks noChangeAspect="1"/>
          </p:cNvPicPr>
          <p:nvPr/>
        </p:nvPicPr>
        <p:blipFill>
          <a:blip r:embed="rId3"/>
          <a:stretch>
            <a:fillRect/>
          </a:stretch>
        </p:blipFill>
        <p:spPr>
          <a:xfrm>
            <a:off x="449943" y="1681629"/>
            <a:ext cx="5911025" cy="2549285"/>
          </a:xfrm>
          <a:prstGeom prst="rect">
            <a:avLst/>
          </a:prstGeom>
        </p:spPr>
      </p:pic>
    </p:spTree>
    <p:extLst>
      <p:ext uri="{BB962C8B-B14F-4D97-AF65-F5344CB8AC3E}">
        <p14:creationId xmlns:p14="http://schemas.microsoft.com/office/powerpoint/2010/main" val="196305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3425" y="138401"/>
            <a:ext cx="6388939" cy="703461"/>
          </a:xfrm>
          <a:prstGeom prst="rect">
            <a:avLst/>
          </a:prstGeom>
        </p:spPr>
        <p:txBody>
          <a:bodyPr/>
          <a:lstStyle/>
          <a:p>
            <a:r>
              <a:rPr lang="zh-CN" altLang="en-US" dirty="0"/>
              <a:t>加速度计算</a:t>
            </a:r>
            <a:r>
              <a:rPr lang="en-US" altLang="zh-CN" dirty="0"/>
              <a:t>—</a:t>
            </a:r>
            <a:r>
              <a:rPr lang="zh-CN" altLang="en-US" dirty="0"/>
              <a:t>自然坐标系</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F8DBD-8DF3-48AE-BC97-D53FBB1B7C16}" type="slidenum">
              <a:rPr kumimoji="0" lang="en-US" sz="2400" b="0" i="0" u="none" strike="noStrike" kern="1200" cap="none" spc="0" normalizeH="0" baseline="0" noProof="0" smtClean="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grpSp>
        <p:nvGrpSpPr>
          <p:cNvPr id="33" name="组合 32">
            <a:extLst>
              <a:ext uri="{FF2B5EF4-FFF2-40B4-BE49-F238E27FC236}">
                <a16:creationId xmlns:a16="http://schemas.microsoft.com/office/drawing/2014/main" id="{B15063C3-3D0A-7839-1448-339906B708A1}"/>
              </a:ext>
            </a:extLst>
          </p:cNvPr>
          <p:cNvGrpSpPr/>
          <p:nvPr/>
        </p:nvGrpSpPr>
        <p:grpSpPr>
          <a:xfrm>
            <a:off x="7151143" y="841862"/>
            <a:ext cx="2516720" cy="2537749"/>
            <a:chOff x="7921625" y="1408369"/>
            <a:chExt cx="3584575" cy="3336925"/>
          </a:xfrm>
        </p:grpSpPr>
        <p:sp>
          <p:nvSpPr>
            <p:cNvPr id="5" name="Line 17"/>
            <p:cNvSpPr>
              <a:spLocks noChangeShapeType="1"/>
            </p:cNvSpPr>
            <p:nvPr/>
          </p:nvSpPr>
          <p:spPr bwMode="auto">
            <a:xfrm flipH="1">
              <a:off x="9207500" y="2148144"/>
              <a:ext cx="296863" cy="555625"/>
            </a:xfrm>
            <a:prstGeom prst="line">
              <a:avLst/>
            </a:prstGeom>
            <a:noFill/>
            <a:ln w="38100">
              <a:solidFill>
                <a:schemeClr val="bg1"/>
              </a:solidFill>
              <a:prstDash val="sysDot"/>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nvGrpSpPr>
            <p:cNvPr id="6" name="Group 59"/>
            <p:cNvGrpSpPr>
              <a:grpSpLocks/>
            </p:cNvGrpSpPr>
            <p:nvPr/>
          </p:nvGrpSpPr>
          <p:grpSpPr bwMode="auto">
            <a:xfrm>
              <a:off x="8774113" y="1408369"/>
              <a:ext cx="2732087" cy="2301875"/>
              <a:chOff x="3991" y="106"/>
              <a:chExt cx="1721" cy="1450"/>
            </a:xfrm>
          </p:grpSpPr>
          <p:sp>
            <p:nvSpPr>
              <p:cNvPr id="7" name="Line 14"/>
              <p:cNvSpPr>
                <a:spLocks noChangeShapeType="1"/>
              </p:cNvSpPr>
              <p:nvPr/>
            </p:nvSpPr>
            <p:spPr bwMode="auto">
              <a:xfrm flipV="1">
                <a:off x="3991" y="332"/>
                <a:ext cx="766" cy="675"/>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8" name="Line 15"/>
              <p:cNvSpPr>
                <a:spLocks noChangeShapeType="1"/>
              </p:cNvSpPr>
              <p:nvPr/>
            </p:nvSpPr>
            <p:spPr bwMode="auto">
              <a:xfrm>
                <a:off x="4451" y="932"/>
                <a:ext cx="843" cy="376"/>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9" name="Object 12"/>
              <p:cNvGraphicFramePr>
                <a:graphicFrameLocks noChangeAspect="1"/>
              </p:cNvGraphicFramePr>
              <p:nvPr/>
            </p:nvGraphicFramePr>
            <p:xfrm>
              <a:off x="4190" y="106"/>
              <a:ext cx="507" cy="357"/>
            </p:xfrm>
            <a:graphic>
              <a:graphicData uri="http://schemas.openxmlformats.org/presentationml/2006/ole">
                <mc:AlternateContent xmlns:mc="http://schemas.openxmlformats.org/markup-compatibility/2006">
                  <mc:Choice xmlns:v="urn:schemas-microsoft-com:vml" Requires="v">
                    <p:oleObj name="Equation" r:id="rId2" imgW="317362" imgH="228501" progId="">
                      <p:embed/>
                    </p:oleObj>
                  </mc:Choice>
                  <mc:Fallback>
                    <p:oleObj name="Equation" r:id="rId2" imgW="317362" imgH="228501" progId="">
                      <p:embed/>
                      <p:pic>
                        <p:nvPicPr>
                          <p:cNvPr id="9"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 y="106"/>
                            <a:ext cx="507" cy="357"/>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aphicFrame>
            <p:nvGraphicFramePr>
              <p:cNvPr id="10" name="Object 13"/>
              <p:cNvGraphicFramePr>
                <a:graphicFrameLocks noChangeAspect="1"/>
              </p:cNvGraphicFramePr>
              <p:nvPr/>
            </p:nvGraphicFramePr>
            <p:xfrm>
              <a:off x="4815" y="1200"/>
              <a:ext cx="897" cy="356"/>
            </p:xfrm>
            <a:graphic>
              <a:graphicData uri="http://schemas.openxmlformats.org/presentationml/2006/ole">
                <mc:AlternateContent xmlns:mc="http://schemas.openxmlformats.org/markup-compatibility/2006">
                  <mc:Choice xmlns:v="urn:schemas-microsoft-com:vml" Requires="v">
                    <p:oleObj name="Equation" r:id="rId4" imgW="596900" imgH="228600" progId="">
                      <p:embed/>
                    </p:oleObj>
                  </mc:Choice>
                  <mc:Fallback>
                    <p:oleObj name="Equation" r:id="rId4" imgW="596900" imgH="228600" progId="">
                      <p:embed/>
                      <p:pic>
                        <p:nvPicPr>
                          <p:cNvPr id="1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5" y="1200"/>
                            <a:ext cx="897" cy="356"/>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pSp>
        <p:grpSp>
          <p:nvGrpSpPr>
            <p:cNvPr id="11" name="Group 60"/>
            <p:cNvGrpSpPr>
              <a:grpSpLocks/>
            </p:cNvGrpSpPr>
            <p:nvPr/>
          </p:nvGrpSpPr>
          <p:grpSpPr bwMode="auto">
            <a:xfrm>
              <a:off x="9504363" y="1827469"/>
              <a:ext cx="1878012" cy="1549400"/>
              <a:chOff x="4451" y="332"/>
              <a:chExt cx="1183" cy="976"/>
            </a:xfrm>
          </p:grpSpPr>
          <p:sp>
            <p:nvSpPr>
              <p:cNvPr id="12" name="Line 18"/>
              <p:cNvSpPr>
                <a:spLocks noChangeShapeType="1"/>
              </p:cNvSpPr>
              <p:nvPr/>
            </p:nvSpPr>
            <p:spPr bwMode="auto">
              <a:xfrm flipV="1">
                <a:off x="4451" y="332"/>
                <a:ext cx="690" cy="600"/>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3" name="Line 19"/>
              <p:cNvSpPr>
                <a:spLocks noChangeShapeType="1"/>
              </p:cNvSpPr>
              <p:nvPr/>
            </p:nvSpPr>
            <p:spPr bwMode="auto">
              <a:xfrm>
                <a:off x="5141" y="332"/>
                <a:ext cx="153" cy="976"/>
              </a:xfrm>
              <a:prstGeom prst="line">
                <a:avLst/>
              </a:prstGeom>
              <a:noFill/>
              <a:ln w="38100">
                <a:solidFill>
                  <a:srgbClr val="FF3300"/>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14" name="Object 10"/>
              <p:cNvGraphicFramePr>
                <a:graphicFrameLocks noChangeAspect="1"/>
              </p:cNvGraphicFramePr>
              <p:nvPr/>
            </p:nvGraphicFramePr>
            <p:xfrm>
              <a:off x="4823" y="758"/>
              <a:ext cx="327" cy="218"/>
            </p:xfrm>
            <a:graphic>
              <a:graphicData uri="http://schemas.openxmlformats.org/presentationml/2006/ole">
                <mc:AlternateContent xmlns:mc="http://schemas.openxmlformats.org/markup-compatibility/2006">
                  <mc:Choice xmlns:v="urn:schemas-microsoft-com:vml" Requires="v">
                    <p:oleObj name="公式" r:id="rId6" imgW="279400" imgH="190500" progId="">
                      <p:embed/>
                    </p:oleObj>
                  </mc:Choice>
                  <mc:Fallback>
                    <p:oleObj name="公式" r:id="rId6" imgW="279400" imgH="190500" progId="">
                      <p:embed/>
                      <p:pic>
                        <p:nvPicPr>
                          <p:cNvPr id="1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3" y="758"/>
                            <a:ext cx="327" cy="218"/>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sp>
            <p:nvSpPr>
              <p:cNvPr id="15" name="Freeform 25"/>
              <p:cNvSpPr>
                <a:spLocks/>
              </p:cNvSpPr>
              <p:nvPr/>
            </p:nvSpPr>
            <p:spPr bwMode="auto">
              <a:xfrm>
                <a:off x="4741" y="683"/>
                <a:ext cx="77" cy="375"/>
              </a:xfrm>
              <a:custGeom>
                <a:avLst/>
                <a:gdLst>
                  <a:gd name="T0" fmla="*/ 0 w 48"/>
                  <a:gd name="T1" fmla="*/ 0 h 240"/>
                  <a:gd name="T2" fmla="*/ 1579082 w 48"/>
                  <a:gd name="T3" fmla="*/ 1763607 h 240"/>
                  <a:gd name="T4" fmla="*/ 0 w 48"/>
                  <a:gd name="T5" fmla="*/ 4409866 h 240"/>
                  <a:gd name="T6" fmla="*/ 0 60000 65536"/>
                  <a:gd name="T7" fmla="*/ 0 60000 65536"/>
                  <a:gd name="T8" fmla="*/ 0 60000 65536"/>
                  <a:gd name="T9" fmla="*/ 0 w 48"/>
                  <a:gd name="T10" fmla="*/ 0 h 240"/>
                  <a:gd name="T11" fmla="*/ 48 w 48"/>
                  <a:gd name="T12" fmla="*/ 240 h 240"/>
                </a:gdLst>
                <a:ahLst/>
                <a:cxnLst>
                  <a:cxn ang="T6">
                    <a:pos x="T0" y="T1"/>
                  </a:cxn>
                  <a:cxn ang="T7">
                    <a:pos x="T2" y="T3"/>
                  </a:cxn>
                  <a:cxn ang="T8">
                    <a:pos x="T4" y="T5"/>
                  </a:cxn>
                </a:cxnLst>
                <a:rect l="T9" t="T10" r="T11" b="T12"/>
                <a:pathLst>
                  <a:path w="48" h="240">
                    <a:moveTo>
                      <a:pt x="0" y="0"/>
                    </a:moveTo>
                    <a:cubicBezTo>
                      <a:pt x="24" y="28"/>
                      <a:pt x="48" y="56"/>
                      <a:pt x="48" y="96"/>
                    </a:cubicBezTo>
                    <a:cubicBezTo>
                      <a:pt x="48" y="136"/>
                      <a:pt x="24" y="188"/>
                      <a:pt x="0" y="240"/>
                    </a:cubicBezTo>
                  </a:path>
                </a:pathLst>
              </a:custGeom>
              <a:noFill/>
              <a:ln w="3810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16" name="Object 11"/>
              <p:cNvGraphicFramePr>
                <a:graphicFrameLocks noChangeAspect="1"/>
              </p:cNvGraphicFramePr>
              <p:nvPr/>
            </p:nvGraphicFramePr>
            <p:xfrm>
              <a:off x="5246" y="651"/>
              <a:ext cx="388" cy="357"/>
            </p:xfrm>
            <a:graphic>
              <a:graphicData uri="http://schemas.openxmlformats.org/presentationml/2006/ole">
                <mc:AlternateContent xmlns:mc="http://schemas.openxmlformats.org/markup-compatibility/2006">
                  <mc:Choice xmlns:v="urn:schemas-microsoft-com:vml" Requires="v">
                    <p:oleObj name="Equation" r:id="rId8" imgW="241300" imgH="228600" progId="">
                      <p:embed/>
                    </p:oleObj>
                  </mc:Choice>
                  <mc:Fallback>
                    <p:oleObj name="Equation" r:id="rId8" imgW="241300" imgH="228600" progId="">
                      <p:embed/>
                      <p:pic>
                        <p:nvPicPr>
                          <p:cNvPr id="16"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6" y="651"/>
                            <a:ext cx="388" cy="357"/>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pSp>
        <p:grpSp>
          <p:nvGrpSpPr>
            <p:cNvPr id="17" name="Group 58"/>
            <p:cNvGrpSpPr>
              <a:grpSpLocks/>
            </p:cNvGrpSpPr>
            <p:nvPr/>
          </p:nvGrpSpPr>
          <p:grpSpPr bwMode="auto">
            <a:xfrm>
              <a:off x="7921625" y="2297369"/>
              <a:ext cx="2555875" cy="2447925"/>
              <a:chOff x="3454" y="666"/>
              <a:chExt cx="1610" cy="1542"/>
            </a:xfrm>
          </p:grpSpPr>
          <p:sp>
            <p:nvSpPr>
              <p:cNvPr id="18" name="Freeform 13"/>
              <p:cNvSpPr>
                <a:spLocks/>
              </p:cNvSpPr>
              <p:nvPr/>
            </p:nvSpPr>
            <p:spPr bwMode="auto">
              <a:xfrm>
                <a:off x="3454" y="857"/>
                <a:ext cx="1610" cy="1351"/>
              </a:xfrm>
              <a:custGeom>
                <a:avLst/>
                <a:gdLst>
                  <a:gd name="T0" fmla="*/ 0 w 1008"/>
                  <a:gd name="T1" fmla="*/ 16133056 h 864"/>
                  <a:gd name="T2" fmla="*/ 4284009 w 1008"/>
                  <a:gd name="T3" fmla="*/ 6271554 h 864"/>
                  <a:gd name="T4" fmla="*/ 11433869 w 1008"/>
                  <a:gd name="T5" fmla="*/ 892603 h 864"/>
                  <a:gd name="T6" fmla="*/ 18592103 w 1008"/>
                  <a:gd name="T7" fmla="*/ 892603 h 864"/>
                  <a:gd name="T8" fmla="*/ 25733039 w 1008"/>
                  <a:gd name="T9" fmla="*/ 6271554 h 864"/>
                  <a:gd name="T10" fmla="*/ 30028652 w 1008"/>
                  <a:gd name="T11" fmla="*/ 15229350 h 864"/>
                  <a:gd name="T12" fmla="*/ 0 60000 65536"/>
                  <a:gd name="T13" fmla="*/ 0 60000 65536"/>
                  <a:gd name="T14" fmla="*/ 0 60000 65536"/>
                  <a:gd name="T15" fmla="*/ 0 60000 65536"/>
                  <a:gd name="T16" fmla="*/ 0 60000 65536"/>
                  <a:gd name="T17" fmla="*/ 0 60000 65536"/>
                  <a:gd name="T18" fmla="*/ 0 w 1008"/>
                  <a:gd name="T19" fmla="*/ 0 h 864"/>
                  <a:gd name="T20" fmla="*/ 1008 w 1008"/>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1008" h="864">
                    <a:moveTo>
                      <a:pt x="0" y="864"/>
                    </a:moveTo>
                    <a:cubicBezTo>
                      <a:pt x="40" y="668"/>
                      <a:pt x="80" y="472"/>
                      <a:pt x="144" y="336"/>
                    </a:cubicBezTo>
                    <a:cubicBezTo>
                      <a:pt x="208" y="200"/>
                      <a:pt x="304" y="96"/>
                      <a:pt x="384" y="48"/>
                    </a:cubicBezTo>
                    <a:cubicBezTo>
                      <a:pt x="464" y="0"/>
                      <a:pt x="544" y="0"/>
                      <a:pt x="624" y="48"/>
                    </a:cubicBezTo>
                    <a:cubicBezTo>
                      <a:pt x="704" y="96"/>
                      <a:pt x="800" y="208"/>
                      <a:pt x="864" y="336"/>
                    </a:cubicBezTo>
                    <a:cubicBezTo>
                      <a:pt x="928" y="464"/>
                      <a:pt x="968" y="640"/>
                      <a:pt x="1008" y="816"/>
                    </a:cubicBezTo>
                  </a:path>
                </a:pathLst>
              </a:custGeom>
              <a:noFill/>
              <a:ln w="38100" cmpd="sng">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9" name="Line 16"/>
              <p:cNvSpPr>
                <a:spLocks noChangeShapeType="1"/>
              </p:cNvSpPr>
              <p:nvPr/>
            </p:nvSpPr>
            <p:spPr bwMode="auto">
              <a:xfrm>
                <a:off x="3991" y="1007"/>
                <a:ext cx="273" cy="275"/>
              </a:xfrm>
              <a:prstGeom prst="line">
                <a:avLst/>
              </a:prstGeom>
              <a:noFill/>
              <a:ln w="38100">
                <a:solidFill>
                  <a:schemeClr val="tx1"/>
                </a:solidFill>
                <a:prstDash val="sysDot"/>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0" name="Text Box 20"/>
              <p:cNvSpPr txBox="1">
                <a:spLocks noChangeArrowheads="1"/>
              </p:cNvSpPr>
              <p:nvPr/>
            </p:nvSpPr>
            <p:spPr bwMode="auto">
              <a:xfrm>
                <a:off x="4128" y="1165"/>
                <a:ext cx="203" cy="33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1"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rPr>
                  <a:t>o</a:t>
                </a:r>
              </a:p>
            </p:txBody>
          </p:sp>
          <p:graphicFrame>
            <p:nvGraphicFramePr>
              <p:cNvPr id="21" name="Object 6"/>
              <p:cNvGraphicFramePr>
                <a:graphicFrameLocks noChangeAspect="1"/>
              </p:cNvGraphicFramePr>
              <p:nvPr/>
            </p:nvGraphicFramePr>
            <p:xfrm>
              <a:off x="3714" y="768"/>
              <a:ext cx="244" cy="336"/>
            </p:xfrm>
            <a:graphic>
              <a:graphicData uri="http://schemas.openxmlformats.org/presentationml/2006/ole">
                <mc:AlternateContent xmlns:mc="http://schemas.openxmlformats.org/markup-compatibility/2006">
                  <mc:Choice xmlns:v="urn:schemas-microsoft-com:vml" Requires="v">
                    <p:oleObj name="Equation" r:id="rId10" imgW="152268" imgH="215713" progId="">
                      <p:embed/>
                    </p:oleObj>
                  </mc:Choice>
                  <mc:Fallback>
                    <p:oleObj name="Equation" r:id="rId10" imgW="152268" imgH="215713" progId="">
                      <p:embed/>
                      <p:pic>
                        <p:nvPicPr>
                          <p:cNvPr id="2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 y="768"/>
                            <a:ext cx="244" cy="336"/>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aphicFrame>
            <p:nvGraphicFramePr>
              <p:cNvPr id="22" name="Object 7"/>
              <p:cNvGraphicFramePr>
                <a:graphicFrameLocks noChangeAspect="1"/>
              </p:cNvGraphicFramePr>
              <p:nvPr/>
            </p:nvGraphicFramePr>
            <p:xfrm>
              <a:off x="4364" y="952"/>
              <a:ext cx="262" cy="336"/>
            </p:xfrm>
            <a:graphic>
              <a:graphicData uri="http://schemas.openxmlformats.org/presentationml/2006/ole">
                <mc:AlternateContent xmlns:mc="http://schemas.openxmlformats.org/markup-compatibility/2006">
                  <mc:Choice xmlns:v="urn:schemas-microsoft-com:vml" Requires="v">
                    <p:oleObj name="Equation" r:id="rId12" imgW="164885" imgH="215619" progId="">
                      <p:embed/>
                    </p:oleObj>
                  </mc:Choice>
                  <mc:Fallback>
                    <p:oleObj name="Equation" r:id="rId12" imgW="164885" imgH="215619" progId="">
                      <p:embed/>
                      <p:pic>
                        <p:nvPicPr>
                          <p:cNvPr id="22"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4" y="952"/>
                            <a:ext cx="262" cy="336"/>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aphicFrame>
            <p:nvGraphicFramePr>
              <p:cNvPr id="23" name="Object 8"/>
              <p:cNvGraphicFramePr>
                <a:graphicFrameLocks noChangeAspect="1"/>
              </p:cNvGraphicFramePr>
              <p:nvPr/>
            </p:nvGraphicFramePr>
            <p:xfrm>
              <a:off x="4084" y="960"/>
              <a:ext cx="306" cy="204"/>
            </p:xfrm>
            <a:graphic>
              <a:graphicData uri="http://schemas.openxmlformats.org/presentationml/2006/ole">
                <mc:AlternateContent xmlns:mc="http://schemas.openxmlformats.org/markup-compatibility/2006">
                  <mc:Choice xmlns:v="urn:schemas-microsoft-com:vml" Requires="v">
                    <p:oleObj name="公式" r:id="rId14" imgW="279400" imgH="190500" progId="">
                      <p:embed/>
                    </p:oleObj>
                  </mc:Choice>
                  <mc:Fallback>
                    <p:oleObj name="公式" r:id="rId14" imgW="279400" imgH="190500" progId="">
                      <p:embed/>
                      <p:pic>
                        <p:nvPicPr>
                          <p:cNvPr id="2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4" y="960"/>
                            <a:ext cx="306" cy="204"/>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aphicFrame>
            <p:nvGraphicFramePr>
              <p:cNvPr id="24" name="Object 9"/>
              <p:cNvGraphicFramePr>
                <a:graphicFrameLocks noChangeAspect="1"/>
              </p:cNvGraphicFramePr>
              <p:nvPr/>
            </p:nvGraphicFramePr>
            <p:xfrm>
              <a:off x="4286" y="666"/>
              <a:ext cx="272" cy="234"/>
            </p:xfrm>
            <a:graphic>
              <a:graphicData uri="http://schemas.openxmlformats.org/presentationml/2006/ole">
                <mc:AlternateContent xmlns:mc="http://schemas.openxmlformats.org/markup-compatibility/2006">
                  <mc:Choice xmlns:v="urn:schemas-microsoft-com:vml" Requires="v">
                    <p:oleObj name="Equation" r:id="rId15" imgW="202936" imgH="177569" progId="">
                      <p:embed/>
                    </p:oleObj>
                  </mc:Choice>
                  <mc:Fallback>
                    <p:oleObj name="Equation" r:id="rId15" imgW="202936" imgH="177569" progId="">
                      <p:embed/>
                      <p:pic>
                        <p:nvPicPr>
                          <p:cNvPr id="24"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6" y="666"/>
                            <a:ext cx="272" cy="234"/>
                          </a:xfrm>
                          <a:prstGeom prst="rect">
                            <a:avLst/>
                          </a:prstGeom>
                          <a:noFill/>
                          <a:extLst>
                            <a:ext uri="{909E8E84-426E-40DD-AFC4-6F175D3DCCD1}">
                              <a14:hiddenFill xmlns:a14="http://schemas.microsoft.com/office/drawing/2010/main">
                                <a:solidFill>
                                  <a:srgbClr val="993300"/>
                                </a:solidFill>
                              </a14:hiddenFill>
                            </a:ext>
                          </a:extLst>
                        </p:spPr>
                      </p:pic>
                    </p:oleObj>
                  </mc:Fallback>
                </mc:AlternateContent>
              </a:graphicData>
            </a:graphic>
          </p:graphicFrame>
        </p:grpSp>
        <p:sp>
          <p:nvSpPr>
            <p:cNvPr id="25" name="Line 16"/>
            <p:cNvSpPr>
              <a:spLocks noChangeShapeType="1"/>
            </p:cNvSpPr>
            <p:nvPr/>
          </p:nvSpPr>
          <p:spPr bwMode="auto">
            <a:xfrm flipH="1">
              <a:off x="9170988" y="2802194"/>
              <a:ext cx="360362" cy="431800"/>
            </a:xfrm>
            <a:prstGeom prst="line">
              <a:avLst/>
            </a:prstGeom>
            <a:noFill/>
            <a:ln w="38100">
              <a:solidFill>
                <a:schemeClr val="tx1"/>
              </a:solidFill>
              <a:prstDash val="sysDot"/>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pSp>
      <p:graphicFrame>
        <p:nvGraphicFramePr>
          <p:cNvPr id="49" name="Object 6"/>
          <p:cNvGraphicFramePr>
            <a:graphicFrameLocks noChangeAspect="1"/>
          </p:cNvGraphicFramePr>
          <p:nvPr>
            <p:extLst>
              <p:ext uri="{D42A27DB-BD31-4B8C-83A1-F6EECF244321}">
                <p14:modId xmlns:p14="http://schemas.microsoft.com/office/powerpoint/2010/main" val="2932114096"/>
              </p:ext>
            </p:extLst>
          </p:nvPr>
        </p:nvGraphicFramePr>
        <p:xfrm>
          <a:off x="576860" y="1052305"/>
          <a:ext cx="1389120" cy="664238"/>
        </p:xfrm>
        <a:graphic>
          <a:graphicData uri="http://schemas.openxmlformats.org/presentationml/2006/ole">
            <mc:AlternateContent xmlns:mc="http://schemas.openxmlformats.org/markup-compatibility/2006">
              <mc:Choice xmlns:v="urn:schemas-microsoft-com:vml" Requires="v">
                <p:oleObj name="Equation" r:id="rId17" imgW="876300" imgH="419100" progId="">
                  <p:embed/>
                </p:oleObj>
              </mc:Choice>
              <mc:Fallback>
                <p:oleObj name="Equation" r:id="rId17" imgW="876300" imgH="419100" progId="">
                  <p:embed/>
                  <p:pic>
                    <p:nvPicPr>
                      <p:cNvPr id="49"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860" y="1052305"/>
                        <a:ext cx="1389120" cy="664238"/>
                      </a:xfrm>
                      <a:prstGeom prst="rect">
                        <a:avLst/>
                      </a:prstGeom>
                      <a:noFill/>
                    </p:spPr>
                  </p:pic>
                </p:oleObj>
              </mc:Fallback>
            </mc:AlternateContent>
          </a:graphicData>
        </a:graphic>
      </p:graphicFrame>
      <p:graphicFrame>
        <p:nvGraphicFramePr>
          <p:cNvPr id="56" name="Object 5"/>
          <p:cNvGraphicFramePr>
            <a:graphicFrameLocks noChangeAspect="1"/>
          </p:cNvGraphicFramePr>
          <p:nvPr>
            <p:extLst>
              <p:ext uri="{D42A27DB-BD31-4B8C-83A1-F6EECF244321}">
                <p14:modId xmlns:p14="http://schemas.microsoft.com/office/powerpoint/2010/main" val="1186773295"/>
              </p:ext>
            </p:extLst>
          </p:nvPr>
        </p:nvGraphicFramePr>
        <p:xfrm>
          <a:off x="571124" y="2068891"/>
          <a:ext cx="973143" cy="667081"/>
        </p:xfrm>
        <a:graphic>
          <a:graphicData uri="http://schemas.openxmlformats.org/presentationml/2006/ole">
            <mc:AlternateContent xmlns:mc="http://schemas.openxmlformats.org/markup-compatibility/2006">
              <mc:Choice xmlns:v="urn:schemas-microsoft-com:vml" Requires="v">
                <p:oleObj name="Equation" r:id="rId19" imgW="609600" imgH="419100" progId="">
                  <p:embed/>
                </p:oleObj>
              </mc:Choice>
              <mc:Fallback>
                <p:oleObj name="Equation" r:id="rId19" imgW="609600" imgH="419100" progId="">
                  <p:embed/>
                  <p:pic>
                    <p:nvPicPr>
                      <p:cNvPr id="56"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1124" y="2068891"/>
                        <a:ext cx="973143" cy="667081"/>
                      </a:xfrm>
                      <a:prstGeom prst="rect">
                        <a:avLst/>
                      </a:prstGeom>
                      <a:noFill/>
                    </p:spPr>
                  </p:pic>
                </p:oleObj>
              </mc:Fallback>
            </mc:AlternateContent>
          </a:graphicData>
        </a:graphic>
      </p:graphicFrame>
      <p:sp>
        <p:nvSpPr>
          <p:cNvPr id="71" name="AutoShape 63"/>
          <p:cNvSpPr>
            <a:spLocks/>
          </p:cNvSpPr>
          <p:nvPr/>
        </p:nvSpPr>
        <p:spPr bwMode="auto">
          <a:xfrm>
            <a:off x="414422" y="1593064"/>
            <a:ext cx="86559" cy="866068"/>
          </a:xfrm>
          <a:prstGeom prst="leftBrace">
            <a:avLst>
              <a:gd name="adj1" fmla="val 53638"/>
              <a:gd name="adj2" fmla="val 50000"/>
            </a:avLst>
          </a:prstGeom>
          <a:noFill/>
          <a:ln w="38100">
            <a:solidFill>
              <a:schemeClr val="tx1"/>
            </a:solidFill>
            <a:round/>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srgbClr val="003300"/>
              </a:solidFill>
              <a:effectLst/>
              <a:uLnTx/>
              <a:uFillTx/>
              <a:latin typeface="Arial" panose="020B0604020202020204"/>
              <a:ea typeface="黑体" panose="02010609060101010101" pitchFamily="49" charset="-122"/>
              <a:cs typeface="+mn-cs"/>
            </a:endParaRPr>
          </a:p>
        </p:txBody>
      </p:sp>
      <p:graphicFrame>
        <p:nvGraphicFramePr>
          <p:cNvPr id="45" name="Object 3"/>
          <p:cNvGraphicFramePr>
            <a:graphicFrameLocks noChangeAspect="1"/>
          </p:cNvGraphicFramePr>
          <p:nvPr>
            <p:extLst>
              <p:ext uri="{D42A27DB-BD31-4B8C-83A1-F6EECF244321}">
                <p14:modId xmlns:p14="http://schemas.microsoft.com/office/powerpoint/2010/main" val="2407093564"/>
              </p:ext>
            </p:extLst>
          </p:nvPr>
        </p:nvGraphicFramePr>
        <p:xfrm>
          <a:off x="10113851" y="2702457"/>
          <a:ext cx="1804880" cy="461282"/>
        </p:xfrm>
        <a:graphic>
          <a:graphicData uri="http://schemas.openxmlformats.org/presentationml/2006/ole">
            <mc:AlternateContent xmlns:mc="http://schemas.openxmlformats.org/markup-compatibility/2006">
              <mc:Choice xmlns:v="urn:schemas-microsoft-com:vml" Requires="v">
                <p:oleObj name="Equation" r:id="rId21" imgW="889000" imgH="228600" progId="">
                  <p:embed/>
                </p:oleObj>
              </mc:Choice>
              <mc:Fallback>
                <p:oleObj name="Equation" r:id="rId21" imgW="889000" imgH="228600" progId="">
                  <p:embed/>
                  <p:pic>
                    <p:nvPicPr>
                      <p:cNvPr id="45" name="Object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13851" y="2702457"/>
                        <a:ext cx="1804880" cy="461282"/>
                      </a:xfrm>
                      <a:prstGeom prst="rect">
                        <a:avLst/>
                      </a:prstGeom>
                      <a:noFill/>
                    </p:spPr>
                  </p:pic>
                </p:oleObj>
              </mc:Fallback>
            </mc:AlternateContent>
          </a:graphicData>
        </a:graphic>
      </p:graphicFrame>
      <p:grpSp>
        <p:nvGrpSpPr>
          <p:cNvPr id="58" name="Group 34"/>
          <p:cNvGrpSpPr>
            <a:grpSpLocks/>
          </p:cNvGrpSpPr>
          <p:nvPr/>
        </p:nvGrpSpPr>
        <p:grpSpPr bwMode="auto">
          <a:xfrm>
            <a:off x="10164725" y="857878"/>
            <a:ext cx="1643774" cy="1668231"/>
            <a:chOff x="3560" y="240"/>
            <a:chExt cx="1440" cy="1296"/>
          </a:xfrm>
        </p:grpSpPr>
        <p:sp>
          <p:nvSpPr>
            <p:cNvPr id="59" name="Freeform 6"/>
            <p:cNvSpPr>
              <a:spLocks/>
            </p:cNvSpPr>
            <p:nvPr/>
          </p:nvSpPr>
          <p:spPr bwMode="auto">
            <a:xfrm>
              <a:off x="3560" y="710"/>
              <a:ext cx="1440" cy="776"/>
            </a:xfrm>
            <a:custGeom>
              <a:avLst/>
              <a:gdLst>
                <a:gd name="T0" fmla="*/ 0 w 1440"/>
                <a:gd name="T1" fmla="*/ 728 h 776"/>
                <a:gd name="T2" fmla="*/ 192 w 1440"/>
                <a:gd name="T3" fmla="*/ 344 h 776"/>
                <a:gd name="T4" fmla="*/ 480 w 1440"/>
                <a:gd name="T5" fmla="*/ 56 h 776"/>
                <a:gd name="T6" fmla="*/ 864 w 1440"/>
                <a:gd name="T7" fmla="*/ 56 h 776"/>
                <a:gd name="T8" fmla="*/ 1248 w 1440"/>
                <a:gd name="T9" fmla="*/ 392 h 776"/>
                <a:gd name="T10" fmla="*/ 1440 w 1440"/>
                <a:gd name="T11" fmla="*/ 776 h 776"/>
                <a:gd name="T12" fmla="*/ 0 60000 65536"/>
                <a:gd name="T13" fmla="*/ 0 60000 65536"/>
                <a:gd name="T14" fmla="*/ 0 60000 65536"/>
                <a:gd name="T15" fmla="*/ 0 60000 65536"/>
                <a:gd name="T16" fmla="*/ 0 60000 65536"/>
                <a:gd name="T17" fmla="*/ 0 60000 65536"/>
                <a:gd name="T18" fmla="*/ 0 w 1440"/>
                <a:gd name="T19" fmla="*/ 0 h 776"/>
                <a:gd name="T20" fmla="*/ 1440 w 1440"/>
                <a:gd name="T21" fmla="*/ 776 h 776"/>
              </a:gdLst>
              <a:ahLst/>
              <a:cxnLst>
                <a:cxn ang="T12">
                  <a:pos x="T0" y="T1"/>
                </a:cxn>
                <a:cxn ang="T13">
                  <a:pos x="T2" y="T3"/>
                </a:cxn>
                <a:cxn ang="T14">
                  <a:pos x="T4" y="T5"/>
                </a:cxn>
                <a:cxn ang="T15">
                  <a:pos x="T6" y="T7"/>
                </a:cxn>
                <a:cxn ang="T16">
                  <a:pos x="T8" y="T9"/>
                </a:cxn>
                <a:cxn ang="T17">
                  <a:pos x="T10" y="T11"/>
                </a:cxn>
              </a:cxnLst>
              <a:rect l="T18" t="T19" r="T20" b="T21"/>
              <a:pathLst>
                <a:path w="1440" h="776">
                  <a:moveTo>
                    <a:pt x="0" y="728"/>
                  </a:moveTo>
                  <a:cubicBezTo>
                    <a:pt x="56" y="592"/>
                    <a:pt x="112" y="456"/>
                    <a:pt x="192" y="344"/>
                  </a:cubicBezTo>
                  <a:cubicBezTo>
                    <a:pt x="272" y="232"/>
                    <a:pt x="368" y="104"/>
                    <a:pt x="480" y="56"/>
                  </a:cubicBezTo>
                  <a:cubicBezTo>
                    <a:pt x="592" y="8"/>
                    <a:pt x="736" y="0"/>
                    <a:pt x="864" y="56"/>
                  </a:cubicBezTo>
                  <a:cubicBezTo>
                    <a:pt x="992" y="112"/>
                    <a:pt x="1152" y="272"/>
                    <a:pt x="1248" y="392"/>
                  </a:cubicBezTo>
                  <a:cubicBezTo>
                    <a:pt x="1344" y="512"/>
                    <a:pt x="1392" y="644"/>
                    <a:pt x="1440" y="776"/>
                  </a:cubicBezTo>
                </a:path>
              </a:pathLst>
            </a:custGeom>
            <a:noFill/>
            <a:ln w="38100" cmpd="sng">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0" name="Text Box 7"/>
            <p:cNvSpPr txBox="1">
              <a:spLocks noChangeArrowheads="1"/>
            </p:cNvSpPr>
            <p:nvPr/>
          </p:nvSpPr>
          <p:spPr bwMode="auto">
            <a:xfrm>
              <a:off x="4062" y="440"/>
              <a:ext cx="244" cy="365"/>
            </a:xfrm>
            <a:prstGeom prst="rect">
              <a:avLst/>
            </a:prstGeom>
            <a:noFill/>
            <a:ln w="38100">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3300"/>
                  </a:solidFill>
                  <a:effectLst/>
                  <a:uLnTx/>
                  <a:uFillTx/>
                  <a:latin typeface="Arial" panose="020B0604020202020204"/>
                  <a:ea typeface="黑体" panose="02010609060101010101" pitchFamily="49" charset="-122"/>
                  <a:cs typeface="+mn-cs"/>
                </a:rPr>
                <a:t>p</a:t>
              </a:r>
            </a:p>
          </p:txBody>
        </p:sp>
        <p:sp>
          <p:nvSpPr>
            <p:cNvPr id="61" name="Line 8"/>
            <p:cNvSpPr>
              <a:spLocks noChangeShapeType="1"/>
            </p:cNvSpPr>
            <p:nvPr/>
          </p:nvSpPr>
          <p:spPr bwMode="auto">
            <a:xfrm>
              <a:off x="4184" y="718"/>
              <a:ext cx="685" cy="1"/>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2" name="Line 9"/>
            <p:cNvSpPr>
              <a:spLocks noChangeShapeType="1"/>
            </p:cNvSpPr>
            <p:nvPr/>
          </p:nvSpPr>
          <p:spPr bwMode="auto">
            <a:xfrm>
              <a:off x="4184" y="718"/>
              <a:ext cx="0" cy="816"/>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3" name="Line 10"/>
            <p:cNvSpPr>
              <a:spLocks noChangeShapeType="1"/>
            </p:cNvSpPr>
            <p:nvPr/>
          </p:nvSpPr>
          <p:spPr bwMode="auto">
            <a:xfrm>
              <a:off x="4184" y="718"/>
              <a:ext cx="672" cy="768"/>
            </a:xfrm>
            <a:prstGeom prst="line">
              <a:avLst/>
            </a:prstGeom>
            <a:noFill/>
            <a:ln w="38100">
              <a:solidFill>
                <a:srgbClr val="CC3300"/>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4" name="Line 11"/>
            <p:cNvSpPr>
              <a:spLocks noChangeShapeType="1"/>
            </p:cNvSpPr>
            <p:nvPr/>
          </p:nvSpPr>
          <p:spPr bwMode="auto">
            <a:xfrm>
              <a:off x="4184" y="1534"/>
              <a:ext cx="720" cy="0"/>
            </a:xfrm>
            <a:prstGeom prst="line">
              <a:avLst/>
            </a:prstGeom>
            <a:noFill/>
            <a:ln w="38100">
              <a:solidFill>
                <a:schemeClr val="tx1"/>
              </a:solidFill>
              <a:prstDash val="sysDot"/>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5" name="Line 12"/>
            <p:cNvSpPr>
              <a:spLocks noChangeShapeType="1"/>
            </p:cNvSpPr>
            <p:nvPr/>
          </p:nvSpPr>
          <p:spPr bwMode="auto">
            <a:xfrm flipV="1">
              <a:off x="4904" y="718"/>
              <a:ext cx="0" cy="768"/>
            </a:xfrm>
            <a:prstGeom prst="line">
              <a:avLst/>
            </a:prstGeom>
            <a:noFill/>
            <a:ln w="38100">
              <a:solidFill>
                <a:schemeClr val="tx1"/>
              </a:solidFill>
              <a:prstDash val="sysDot"/>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66" name="Line 13"/>
            <p:cNvSpPr>
              <a:spLocks noChangeShapeType="1"/>
            </p:cNvSpPr>
            <p:nvPr/>
          </p:nvSpPr>
          <p:spPr bwMode="auto">
            <a:xfrm>
              <a:off x="4712" y="718"/>
              <a:ext cx="249" cy="1"/>
            </a:xfrm>
            <a:prstGeom prst="line">
              <a:avLst/>
            </a:prstGeom>
            <a:noFill/>
            <a:ln w="38100">
              <a:solidFill>
                <a:srgbClr val="0033CC"/>
              </a:solidFill>
              <a:round/>
              <a:headEnd/>
              <a:tailEnd type="triangle" w="sm"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67" name="Object 7"/>
            <p:cNvGraphicFramePr>
              <a:graphicFrameLocks noChangeAspect="1"/>
            </p:cNvGraphicFramePr>
            <p:nvPr/>
          </p:nvGraphicFramePr>
          <p:xfrm>
            <a:off x="4389" y="321"/>
            <a:ext cx="275" cy="451"/>
          </p:xfrm>
          <a:graphic>
            <a:graphicData uri="http://schemas.openxmlformats.org/presentationml/2006/ole">
              <mc:AlternateContent xmlns:mc="http://schemas.openxmlformats.org/markup-compatibility/2006">
                <mc:Choice xmlns:v="urn:schemas-microsoft-com:vml" Requires="v">
                  <p:oleObj name="Equation" r:id="rId23" imgW="139700" imgH="228600" progId="">
                    <p:embed/>
                  </p:oleObj>
                </mc:Choice>
                <mc:Fallback>
                  <p:oleObj name="Equation" r:id="rId23" imgW="139700" imgH="228600" progId="">
                    <p:embed/>
                    <p:pic>
                      <p:nvPicPr>
                        <p:cNvPr id="67" name="Object 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9" y="321"/>
                          <a:ext cx="275"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graphicFrame>
          <p:nvGraphicFramePr>
            <p:cNvPr id="68" name="Object 8"/>
            <p:cNvGraphicFramePr>
              <a:graphicFrameLocks noChangeAspect="1"/>
            </p:cNvGraphicFramePr>
            <p:nvPr/>
          </p:nvGraphicFramePr>
          <p:xfrm>
            <a:off x="4368" y="1160"/>
            <a:ext cx="270" cy="376"/>
          </p:xfrm>
          <a:graphic>
            <a:graphicData uri="http://schemas.openxmlformats.org/presentationml/2006/ole">
              <mc:AlternateContent xmlns:mc="http://schemas.openxmlformats.org/markup-compatibility/2006">
                <mc:Choice xmlns:v="urn:schemas-microsoft-com:vml" Requires="v">
                  <p:oleObj name="Equation" r:id="rId25" imgW="126725" imgH="177415" progId="">
                    <p:embed/>
                  </p:oleObj>
                </mc:Choice>
                <mc:Fallback>
                  <p:oleObj name="Equation" r:id="rId25" imgW="126725" imgH="177415" progId="">
                    <p:embed/>
                    <p:pic>
                      <p:nvPicPr>
                        <p:cNvPr id="68" name="Object 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68" y="1160"/>
                          <a:ext cx="27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graphicFrame>
          <p:nvGraphicFramePr>
            <p:cNvPr id="69" name="Object 9"/>
            <p:cNvGraphicFramePr>
              <a:graphicFrameLocks noChangeAspect="1"/>
            </p:cNvGraphicFramePr>
            <p:nvPr/>
          </p:nvGraphicFramePr>
          <p:xfrm>
            <a:off x="3905" y="992"/>
            <a:ext cx="300" cy="361"/>
          </p:xfrm>
          <a:graphic>
            <a:graphicData uri="http://schemas.openxmlformats.org/presentationml/2006/ole">
              <mc:AlternateContent xmlns:mc="http://schemas.openxmlformats.org/markup-compatibility/2006">
                <mc:Choice xmlns:v="urn:schemas-microsoft-com:vml" Requires="v">
                  <p:oleObj name="Equation" r:id="rId27" imgW="177569" imgH="215619" progId="">
                    <p:embed/>
                  </p:oleObj>
                </mc:Choice>
                <mc:Fallback>
                  <p:oleObj name="Equation" r:id="rId27" imgW="177569" imgH="215619" progId="">
                    <p:embed/>
                    <p:pic>
                      <p:nvPicPr>
                        <p:cNvPr id="69" name="Object 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05" y="992"/>
                          <a:ext cx="30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graphicFrame>
          <p:nvGraphicFramePr>
            <p:cNvPr id="70" name="Object 10"/>
            <p:cNvGraphicFramePr>
              <a:graphicFrameLocks noChangeAspect="1"/>
            </p:cNvGraphicFramePr>
            <p:nvPr/>
          </p:nvGraphicFramePr>
          <p:xfrm>
            <a:off x="4673" y="240"/>
            <a:ext cx="301" cy="451"/>
          </p:xfrm>
          <a:graphic>
            <a:graphicData uri="http://schemas.openxmlformats.org/presentationml/2006/ole">
              <mc:AlternateContent xmlns:mc="http://schemas.openxmlformats.org/markup-compatibility/2006">
                <mc:Choice xmlns:v="urn:schemas-microsoft-com:vml" Requires="v">
                  <p:oleObj name="Equation" r:id="rId29" imgW="152334" imgH="228501" progId="">
                    <p:embed/>
                  </p:oleObj>
                </mc:Choice>
                <mc:Fallback>
                  <p:oleObj name="Equation" r:id="rId29" imgW="152334" imgH="228501" progId="">
                    <p:embed/>
                    <p:pic>
                      <p:nvPicPr>
                        <p:cNvPr id="70" name="Object 1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73" y="240"/>
                          <a:ext cx="30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grpSp>
      <p:graphicFrame>
        <p:nvGraphicFramePr>
          <p:cNvPr id="34" name="对象 33"/>
          <p:cNvGraphicFramePr>
            <a:graphicFrameLocks noChangeAspect="1"/>
          </p:cNvGraphicFramePr>
          <p:nvPr>
            <p:extLst>
              <p:ext uri="{D42A27DB-BD31-4B8C-83A1-F6EECF244321}">
                <p14:modId xmlns:p14="http://schemas.microsoft.com/office/powerpoint/2010/main" val="2750375553"/>
              </p:ext>
            </p:extLst>
          </p:nvPr>
        </p:nvGraphicFramePr>
        <p:xfrm>
          <a:off x="2258248" y="1980136"/>
          <a:ext cx="1964325" cy="877008"/>
        </p:xfrm>
        <a:graphic>
          <a:graphicData uri="http://schemas.openxmlformats.org/presentationml/2006/ole">
            <mc:AlternateContent xmlns:mc="http://schemas.openxmlformats.org/markup-compatibility/2006">
              <mc:Choice xmlns:v="urn:schemas-microsoft-com:vml" Requires="v">
                <p:oleObj name="Equation" r:id="rId31" imgW="1409400" imgH="634680" progId="Equation.DSMT4">
                  <p:embed/>
                </p:oleObj>
              </mc:Choice>
              <mc:Fallback>
                <p:oleObj name="Equation" r:id="rId31" imgW="1409400" imgH="634680" progId="Equation.DSMT4">
                  <p:embed/>
                  <p:pic>
                    <p:nvPicPr>
                      <p:cNvPr id="34" name="对象 33"/>
                      <p:cNvPicPr/>
                      <p:nvPr/>
                    </p:nvPicPr>
                    <p:blipFill>
                      <a:blip r:embed="rId32"/>
                      <a:stretch>
                        <a:fillRect/>
                      </a:stretch>
                    </p:blipFill>
                    <p:spPr>
                      <a:xfrm>
                        <a:off x="2258248" y="1980136"/>
                        <a:ext cx="1964325" cy="877008"/>
                      </a:xfrm>
                      <a:prstGeom prst="rect">
                        <a:avLst/>
                      </a:prstGeom>
                    </p:spPr>
                  </p:pic>
                </p:oleObj>
              </mc:Fallback>
            </mc:AlternateContent>
          </a:graphicData>
        </a:graphic>
      </p:graphicFrame>
      <p:sp>
        <p:nvSpPr>
          <p:cNvPr id="35" name="Rectangle 35">
            <a:extLst>
              <a:ext uri="{FF2B5EF4-FFF2-40B4-BE49-F238E27FC236}">
                <a16:creationId xmlns:a16="http://schemas.microsoft.com/office/drawing/2014/main" id="{A4E61C48-BF17-3DCE-D4E9-F8A3FAB5A1BD}"/>
              </a:ext>
            </a:extLst>
          </p:cNvPr>
          <p:cNvSpPr>
            <a:spLocks noChangeArrowheads="1"/>
          </p:cNvSpPr>
          <p:nvPr/>
        </p:nvSpPr>
        <p:spPr bwMode="auto">
          <a:xfrm>
            <a:off x="4121153" y="2228299"/>
            <a:ext cx="291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是关于</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求导，不是</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endPar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7925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164821-1536-F3F6-4C77-446C079DFAD8}"/>
              </a:ext>
            </a:extLst>
          </p:cNvPr>
          <p:cNvSpPr>
            <a:spLocks noGrp="1"/>
          </p:cNvSpPr>
          <p:nvPr>
            <p:ph type="sldNum" sz="quarter" idx="12"/>
          </p:nvPr>
        </p:nvSpPr>
        <p:spPr/>
        <p:txBody>
          <a:bodyPr/>
          <a:lstStyle/>
          <a:p>
            <a:fld id="{2A0F8DBD-8DF3-48AE-BC97-D53FBB1B7C16}" type="slidenum">
              <a:rPr lang="en-US" smtClean="0"/>
              <a:pPr/>
              <a:t>80</a:t>
            </a:fld>
            <a:endParaRPr lang="en-US" dirty="0"/>
          </a:p>
        </p:txBody>
      </p:sp>
      <p:pic>
        <p:nvPicPr>
          <p:cNvPr id="4" name="图片 3">
            <a:extLst>
              <a:ext uri="{FF2B5EF4-FFF2-40B4-BE49-F238E27FC236}">
                <a16:creationId xmlns:a16="http://schemas.microsoft.com/office/drawing/2014/main" id="{8D969AC6-3F3B-299D-72D9-3F8AF37D84F0}"/>
              </a:ext>
            </a:extLst>
          </p:cNvPr>
          <p:cNvPicPr>
            <a:picLocks noChangeAspect="1"/>
          </p:cNvPicPr>
          <p:nvPr/>
        </p:nvPicPr>
        <p:blipFill>
          <a:blip r:embed="rId2"/>
          <a:stretch>
            <a:fillRect/>
          </a:stretch>
        </p:blipFill>
        <p:spPr>
          <a:xfrm>
            <a:off x="5498296" y="1047967"/>
            <a:ext cx="5510789" cy="3177902"/>
          </a:xfrm>
          <a:prstGeom prst="rect">
            <a:avLst/>
          </a:prstGeom>
        </p:spPr>
      </p:pic>
      <p:sp>
        <p:nvSpPr>
          <p:cNvPr id="11" name="文本框 10">
            <a:extLst>
              <a:ext uri="{FF2B5EF4-FFF2-40B4-BE49-F238E27FC236}">
                <a16:creationId xmlns:a16="http://schemas.microsoft.com/office/drawing/2014/main" id="{775799C7-27C6-518A-4989-C6FEC582F235}"/>
              </a:ext>
            </a:extLst>
          </p:cNvPr>
          <p:cNvSpPr txBox="1"/>
          <p:nvPr/>
        </p:nvSpPr>
        <p:spPr>
          <a:xfrm>
            <a:off x="359600" y="975596"/>
            <a:ext cx="2050143" cy="369332"/>
          </a:xfrm>
          <a:prstGeom prst="rect">
            <a:avLst/>
          </a:prstGeom>
          <a:noFill/>
        </p:spPr>
        <p:txBody>
          <a:bodyPr wrap="square">
            <a:spAutoFit/>
          </a:bodyPr>
          <a:lstStyle/>
          <a:p>
            <a:r>
              <a:rPr lang="zh-CN" altLang="en-US" dirty="0"/>
              <a:t>玻尔兹曼能量分布</a:t>
            </a:r>
          </a:p>
        </p:txBody>
      </p:sp>
      <p:pic>
        <p:nvPicPr>
          <p:cNvPr id="13" name="图片 12">
            <a:extLst>
              <a:ext uri="{FF2B5EF4-FFF2-40B4-BE49-F238E27FC236}">
                <a16:creationId xmlns:a16="http://schemas.microsoft.com/office/drawing/2014/main" id="{784192C7-CB82-67EB-B71A-3FC43A91150E}"/>
              </a:ext>
            </a:extLst>
          </p:cNvPr>
          <p:cNvPicPr>
            <a:picLocks noChangeAspect="1"/>
          </p:cNvPicPr>
          <p:nvPr/>
        </p:nvPicPr>
        <p:blipFill>
          <a:blip r:embed="rId3"/>
          <a:stretch>
            <a:fillRect/>
          </a:stretch>
        </p:blipFill>
        <p:spPr>
          <a:xfrm>
            <a:off x="359600" y="1550042"/>
            <a:ext cx="4255943" cy="1711519"/>
          </a:xfrm>
          <a:prstGeom prst="rect">
            <a:avLst/>
          </a:prstGeom>
        </p:spPr>
      </p:pic>
      <p:pic>
        <p:nvPicPr>
          <p:cNvPr id="15" name="图片 14">
            <a:extLst>
              <a:ext uri="{FF2B5EF4-FFF2-40B4-BE49-F238E27FC236}">
                <a16:creationId xmlns:a16="http://schemas.microsoft.com/office/drawing/2014/main" id="{6032C053-580B-68CB-ACC3-8B70FF9F90D1}"/>
              </a:ext>
            </a:extLst>
          </p:cNvPr>
          <p:cNvPicPr>
            <a:picLocks noChangeAspect="1"/>
          </p:cNvPicPr>
          <p:nvPr/>
        </p:nvPicPr>
        <p:blipFill>
          <a:blip r:embed="rId4"/>
          <a:stretch>
            <a:fillRect/>
          </a:stretch>
        </p:blipFill>
        <p:spPr>
          <a:xfrm>
            <a:off x="411389" y="3514238"/>
            <a:ext cx="4204154" cy="824759"/>
          </a:xfrm>
          <a:prstGeom prst="rect">
            <a:avLst/>
          </a:prstGeom>
        </p:spPr>
      </p:pic>
      <p:pic>
        <p:nvPicPr>
          <p:cNvPr id="17" name="图片 16">
            <a:extLst>
              <a:ext uri="{FF2B5EF4-FFF2-40B4-BE49-F238E27FC236}">
                <a16:creationId xmlns:a16="http://schemas.microsoft.com/office/drawing/2014/main" id="{E18DD988-8C58-1BD7-83C2-1930146EC0D8}"/>
              </a:ext>
            </a:extLst>
          </p:cNvPr>
          <p:cNvPicPr>
            <a:picLocks noChangeAspect="1"/>
          </p:cNvPicPr>
          <p:nvPr/>
        </p:nvPicPr>
        <p:blipFill>
          <a:blip r:embed="rId5"/>
          <a:stretch>
            <a:fillRect/>
          </a:stretch>
        </p:blipFill>
        <p:spPr>
          <a:xfrm>
            <a:off x="411389" y="5426194"/>
            <a:ext cx="1738993" cy="1295281"/>
          </a:xfrm>
          <a:prstGeom prst="rect">
            <a:avLst/>
          </a:prstGeom>
        </p:spPr>
      </p:pic>
      <p:pic>
        <p:nvPicPr>
          <p:cNvPr id="6" name="图片 5">
            <a:extLst>
              <a:ext uri="{FF2B5EF4-FFF2-40B4-BE49-F238E27FC236}">
                <a16:creationId xmlns:a16="http://schemas.microsoft.com/office/drawing/2014/main" id="{ABBA3867-E47A-DB72-5993-6033C8CCDB4C}"/>
              </a:ext>
            </a:extLst>
          </p:cNvPr>
          <p:cNvPicPr>
            <a:picLocks noChangeAspect="1"/>
          </p:cNvPicPr>
          <p:nvPr/>
        </p:nvPicPr>
        <p:blipFill>
          <a:blip r:embed="rId6"/>
          <a:stretch>
            <a:fillRect/>
          </a:stretch>
        </p:blipFill>
        <p:spPr>
          <a:xfrm>
            <a:off x="359600" y="4616286"/>
            <a:ext cx="5003574" cy="918689"/>
          </a:xfrm>
          <a:prstGeom prst="rect">
            <a:avLst/>
          </a:prstGeom>
        </p:spPr>
      </p:pic>
    </p:spTree>
    <p:extLst>
      <p:ext uri="{BB962C8B-B14F-4D97-AF65-F5344CB8AC3E}">
        <p14:creationId xmlns:p14="http://schemas.microsoft.com/office/powerpoint/2010/main" val="3071083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97DFD15-B17F-B3D6-EB2E-E7A50BEF92D6}"/>
              </a:ext>
            </a:extLst>
          </p:cNvPr>
          <p:cNvSpPr>
            <a:spLocks noGrp="1"/>
          </p:cNvSpPr>
          <p:nvPr>
            <p:ph type="sldNum" sz="quarter" idx="12"/>
          </p:nvPr>
        </p:nvSpPr>
        <p:spPr/>
        <p:txBody>
          <a:bodyPr/>
          <a:lstStyle/>
          <a:p>
            <a:fld id="{2A0F8DBD-8DF3-48AE-BC97-D53FBB1B7C16}" type="slidenum">
              <a:rPr lang="en-US" smtClean="0"/>
              <a:pPr/>
              <a:t>81</a:t>
            </a:fld>
            <a:endParaRPr lang="en-US" dirty="0"/>
          </a:p>
        </p:txBody>
      </p:sp>
      <p:pic>
        <p:nvPicPr>
          <p:cNvPr id="4" name="图片 3">
            <a:extLst>
              <a:ext uri="{FF2B5EF4-FFF2-40B4-BE49-F238E27FC236}">
                <a16:creationId xmlns:a16="http://schemas.microsoft.com/office/drawing/2014/main" id="{1976FD19-1B53-9089-A9DC-D1C4AF685306}"/>
              </a:ext>
            </a:extLst>
          </p:cNvPr>
          <p:cNvPicPr>
            <a:picLocks noChangeAspect="1"/>
          </p:cNvPicPr>
          <p:nvPr/>
        </p:nvPicPr>
        <p:blipFill rotWithShape="1">
          <a:blip r:embed="rId2"/>
          <a:srcRect b="72779"/>
          <a:stretch/>
        </p:blipFill>
        <p:spPr>
          <a:xfrm>
            <a:off x="400957" y="2503849"/>
            <a:ext cx="3394529" cy="703808"/>
          </a:xfrm>
          <a:prstGeom prst="rect">
            <a:avLst/>
          </a:prstGeom>
        </p:spPr>
      </p:pic>
      <p:pic>
        <p:nvPicPr>
          <p:cNvPr id="6" name="图片 5">
            <a:extLst>
              <a:ext uri="{FF2B5EF4-FFF2-40B4-BE49-F238E27FC236}">
                <a16:creationId xmlns:a16="http://schemas.microsoft.com/office/drawing/2014/main" id="{B81BD701-F5A3-2081-1BFB-A34DDD1C1BE4}"/>
              </a:ext>
            </a:extLst>
          </p:cNvPr>
          <p:cNvPicPr>
            <a:picLocks noChangeAspect="1"/>
          </p:cNvPicPr>
          <p:nvPr/>
        </p:nvPicPr>
        <p:blipFill>
          <a:blip r:embed="rId3"/>
          <a:stretch>
            <a:fillRect/>
          </a:stretch>
        </p:blipFill>
        <p:spPr>
          <a:xfrm>
            <a:off x="400957" y="1009711"/>
            <a:ext cx="5283200" cy="1350674"/>
          </a:xfrm>
          <a:prstGeom prst="rect">
            <a:avLst/>
          </a:prstGeom>
        </p:spPr>
      </p:pic>
      <p:pic>
        <p:nvPicPr>
          <p:cNvPr id="8" name="图片 7">
            <a:extLst>
              <a:ext uri="{FF2B5EF4-FFF2-40B4-BE49-F238E27FC236}">
                <a16:creationId xmlns:a16="http://schemas.microsoft.com/office/drawing/2014/main" id="{B377F94C-C262-5EB8-0E08-D4510B405074}"/>
              </a:ext>
            </a:extLst>
          </p:cNvPr>
          <p:cNvPicPr>
            <a:picLocks noChangeAspect="1"/>
          </p:cNvPicPr>
          <p:nvPr/>
        </p:nvPicPr>
        <p:blipFill>
          <a:blip r:embed="rId4"/>
          <a:stretch>
            <a:fillRect/>
          </a:stretch>
        </p:blipFill>
        <p:spPr>
          <a:xfrm>
            <a:off x="400957" y="3207657"/>
            <a:ext cx="4924199" cy="2282461"/>
          </a:xfrm>
          <a:prstGeom prst="rect">
            <a:avLst/>
          </a:prstGeom>
        </p:spPr>
      </p:pic>
      <p:sp>
        <p:nvSpPr>
          <p:cNvPr id="3" name="文本框 2">
            <a:extLst>
              <a:ext uri="{FF2B5EF4-FFF2-40B4-BE49-F238E27FC236}">
                <a16:creationId xmlns:a16="http://schemas.microsoft.com/office/drawing/2014/main" id="{A0885FEA-A19F-BC41-2470-9060E573B118}"/>
              </a:ext>
            </a:extLst>
          </p:cNvPr>
          <p:cNvSpPr txBox="1"/>
          <p:nvPr/>
        </p:nvSpPr>
        <p:spPr>
          <a:xfrm>
            <a:off x="348343" y="5798457"/>
            <a:ext cx="4831670" cy="369332"/>
          </a:xfrm>
          <a:prstGeom prst="rect">
            <a:avLst/>
          </a:prstGeom>
          <a:noFill/>
        </p:spPr>
        <p:txBody>
          <a:bodyPr wrap="square" rtlCol="0">
            <a:spAutoFit/>
          </a:bodyPr>
          <a:lstStyle/>
          <a:p>
            <a:r>
              <a:rPr lang="zh-CN" altLang="en-US" dirty="0"/>
              <a:t>理想气体的内能：</a:t>
            </a:r>
            <a:r>
              <a:rPr lang="en-US" altLang="zh-CN" dirty="0" err="1"/>
              <a:t>i</a:t>
            </a:r>
            <a:r>
              <a:rPr lang="en-US" altLang="zh-CN" dirty="0"/>
              <a:t>/2*PV</a:t>
            </a:r>
            <a:endParaRPr lang="zh-CN" altLang="en-US" dirty="0"/>
          </a:p>
        </p:txBody>
      </p:sp>
    </p:spTree>
    <p:extLst>
      <p:ext uri="{BB962C8B-B14F-4D97-AF65-F5344CB8AC3E}">
        <p14:creationId xmlns:p14="http://schemas.microsoft.com/office/powerpoint/2010/main" val="1543328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B2660F-6204-5FB8-3784-92967D0B662D}"/>
              </a:ext>
            </a:extLst>
          </p:cNvPr>
          <p:cNvSpPr>
            <a:spLocks noGrp="1"/>
          </p:cNvSpPr>
          <p:nvPr>
            <p:ph type="sldNum" sz="quarter" idx="12"/>
          </p:nvPr>
        </p:nvSpPr>
        <p:spPr/>
        <p:txBody>
          <a:bodyPr/>
          <a:lstStyle/>
          <a:p>
            <a:fld id="{2A0F8DBD-8DF3-48AE-BC97-D53FBB1B7C16}" type="slidenum">
              <a:rPr lang="en-US" smtClean="0"/>
              <a:pPr/>
              <a:t>82</a:t>
            </a:fld>
            <a:endParaRPr lang="en-US" dirty="0"/>
          </a:p>
        </p:txBody>
      </p:sp>
      <p:sp>
        <p:nvSpPr>
          <p:cNvPr id="5" name="文本框 4">
            <a:extLst>
              <a:ext uri="{FF2B5EF4-FFF2-40B4-BE49-F238E27FC236}">
                <a16:creationId xmlns:a16="http://schemas.microsoft.com/office/drawing/2014/main" id="{64FC62AD-DFCC-3F06-FCA5-D651EBB70511}"/>
              </a:ext>
            </a:extLst>
          </p:cNvPr>
          <p:cNvSpPr txBox="1"/>
          <p:nvPr/>
        </p:nvSpPr>
        <p:spPr>
          <a:xfrm>
            <a:off x="330200" y="1038161"/>
            <a:ext cx="2035628" cy="369332"/>
          </a:xfrm>
          <a:prstGeom prst="rect">
            <a:avLst/>
          </a:prstGeom>
          <a:noFill/>
        </p:spPr>
        <p:txBody>
          <a:bodyPr wrap="square">
            <a:spAutoFit/>
          </a:bodyPr>
          <a:lstStyle/>
          <a:p>
            <a:r>
              <a:rPr lang="zh-CN" altLang="en-US" dirty="0"/>
              <a:t>准静态过程的定义</a:t>
            </a:r>
          </a:p>
        </p:txBody>
      </p:sp>
      <p:pic>
        <p:nvPicPr>
          <p:cNvPr id="7" name="图片 6">
            <a:extLst>
              <a:ext uri="{FF2B5EF4-FFF2-40B4-BE49-F238E27FC236}">
                <a16:creationId xmlns:a16="http://schemas.microsoft.com/office/drawing/2014/main" id="{5333ADDB-CA8D-03B9-48F0-C426ECBBF33D}"/>
              </a:ext>
            </a:extLst>
          </p:cNvPr>
          <p:cNvPicPr>
            <a:picLocks noChangeAspect="1"/>
          </p:cNvPicPr>
          <p:nvPr/>
        </p:nvPicPr>
        <p:blipFill>
          <a:blip r:embed="rId2"/>
          <a:stretch>
            <a:fillRect/>
          </a:stretch>
        </p:blipFill>
        <p:spPr>
          <a:xfrm>
            <a:off x="407761" y="1530537"/>
            <a:ext cx="6130925" cy="1427429"/>
          </a:xfrm>
          <a:prstGeom prst="rect">
            <a:avLst/>
          </a:prstGeom>
        </p:spPr>
      </p:pic>
      <p:pic>
        <p:nvPicPr>
          <p:cNvPr id="9" name="图片 8">
            <a:extLst>
              <a:ext uri="{FF2B5EF4-FFF2-40B4-BE49-F238E27FC236}">
                <a16:creationId xmlns:a16="http://schemas.microsoft.com/office/drawing/2014/main" id="{40341503-59DD-EC03-B40B-404B91926E57}"/>
              </a:ext>
            </a:extLst>
          </p:cNvPr>
          <p:cNvPicPr>
            <a:picLocks noChangeAspect="1"/>
          </p:cNvPicPr>
          <p:nvPr/>
        </p:nvPicPr>
        <p:blipFill>
          <a:blip r:embed="rId3"/>
          <a:stretch>
            <a:fillRect/>
          </a:stretch>
        </p:blipFill>
        <p:spPr>
          <a:xfrm>
            <a:off x="407761" y="3148234"/>
            <a:ext cx="6096000" cy="1300196"/>
          </a:xfrm>
          <a:prstGeom prst="rect">
            <a:avLst/>
          </a:prstGeom>
        </p:spPr>
      </p:pic>
      <p:pic>
        <p:nvPicPr>
          <p:cNvPr id="11" name="图片 10">
            <a:extLst>
              <a:ext uri="{FF2B5EF4-FFF2-40B4-BE49-F238E27FC236}">
                <a16:creationId xmlns:a16="http://schemas.microsoft.com/office/drawing/2014/main" id="{B8103D78-C0FA-6693-21CD-354120CB1963}"/>
              </a:ext>
            </a:extLst>
          </p:cNvPr>
          <p:cNvPicPr>
            <a:picLocks noChangeAspect="1"/>
          </p:cNvPicPr>
          <p:nvPr/>
        </p:nvPicPr>
        <p:blipFill>
          <a:blip r:embed="rId4"/>
          <a:stretch>
            <a:fillRect/>
          </a:stretch>
        </p:blipFill>
        <p:spPr>
          <a:xfrm>
            <a:off x="6683150" y="925778"/>
            <a:ext cx="5431441" cy="4064375"/>
          </a:xfrm>
          <a:prstGeom prst="rect">
            <a:avLst/>
          </a:prstGeom>
        </p:spPr>
      </p:pic>
      <p:sp>
        <p:nvSpPr>
          <p:cNvPr id="6" name="文本框 5">
            <a:extLst>
              <a:ext uri="{FF2B5EF4-FFF2-40B4-BE49-F238E27FC236}">
                <a16:creationId xmlns:a16="http://schemas.microsoft.com/office/drawing/2014/main" id="{557A18A3-2A55-08AB-4B16-CA066BA1A72D}"/>
              </a:ext>
            </a:extLst>
          </p:cNvPr>
          <p:cNvSpPr txBox="1"/>
          <p:nvPr/>
        </p:nvSpPr>
        <p:spPr>
          <a:xfrm>
            <a:off x="330200" y="4805487"/>
            <a:ext cx="5921828" cy="369332"/>
          </a:xfrm>
          <a:prstGeom prst="rect">
            <a:avLst/>
          </a:prstGeom>
          <a:noFill/>
        </p:spPr>
        <p:txBody>
          <a:bodyPr wrap="square" rtlCol="0">
            <a:spAutoFit/>
          </a:bodyPr>
          <a:lstStyle/>
          <a:p>
            <a:r>
              <a:rPr lang="zh-CN" altLang="en-US" dirty="0"/>
              <a:t>自由膨胀：非准静态、温度不变、不对外界做功、绝热</a:t>
            </a:r>
          </a:p>
        </p:txBody>
      </p:sp>
    </p:spTree>
    <p:extLst>
      <p:ext uri="{BB962C8B-B14F-4D97-AF65-F5344CB8AC3E}">
        <p14:creationId xmlns:p14="http://schemas.microsoft.com/office/powerpoint/2010/main" val="613933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753807-1727-69D9-0C4C-4A288A965EE2}"/>
              </a:ext>
            </a:extLst>
          </p:cNvPr>
          <p:cNvSpPr>
            <a:spLocks noGrp="1"/>
          </p:cNvSpPr>
          <p:nvPr>
            <p:ph type="sldNum" sz="quarter" idx="12"/>
          </p:nvPr>
        </p:nvSpPr>
        <p:spPr/>
        <p:txBody>
          <a:bodyPr/>
          <a:lstStyle/>
          <a:p>
            <a:fld id="{2A0F8DBD-8DF3-48AE-BC97-D53FBB1B7C16}" type="slidenum">
              <a:rPr lang="en-US" smtClean="0"/>
              <a:pPr/>
              <a:t>83</a:t>
            </a:fld>
            <a:endParaRPr lang="en-US" dirty="0"/>
          </a:p>
        </p:txBody>
      </p:sp>
      <p:pic>
        <p:nvPicPr>
          <p:cNvPr id="4" name="图片 3">
            <a:extLst>
              <a:ext uri="{FF2B5EF4-FFF2-40B4-BE49-F238E27FC236}">
                <a16:creationId xmlns:a16="http://schemas.microsoft.com/office/drawing/2014/main" id="{F8DD19CD-C975-E5C2-34C2-629D2219D9AA}"/>
              </a:ext>
            </a:extLst>
          </p:cNvPr>
          <p:cNvPicPr>
            <a:picLocks noChangeAspect="1"/>
          </p:cNvPicPr>
          <p:nvPr/>
        </p:nvPicPr>
        <p:blipFill>
          <a:blip r:embed="rId2"/>
          <a:stretch>
            <a:fillRect/>
          </a:stretch>
        </p:blipFill>
        <p:spPr>
          <a:xfrm>
            <a:off x="428171" y="1013473"/>
            <a:ext cx="7068460" cy="2890720"/>
          </a:xfrm>
          <a:prstGeom prst="rect">
            <a:avLst/>
          </a:prstGeom>
        </p:spPr>
      </p:pic>
      <p:pic>
        <p:nvPicPr>
          <p:cNvPr id="5" name="图片 4">
            <a:extLst>
              <a:ext uri="{FF2B5EF4-FFF2-40B4-BE49-F238E27FC236}">
                <a16:creationId xmlns:a16="http://schemas.microsoft.com/office/drawing/2014/main" id="{D7F9E100-B531-1DF0-670F-36103205C6A8}"/>
              </a:ext>
            </a:extLst>
          </p:cNvPr>
          <p:cNvPicPr>
            <a:picLocks noChangeAspect="1"/>
          </p:cNvPicPr>
          <p:nvPr/>
        </p:nvPicPr>
        <p:blipFill rotWithShape="1">
          <a:blip r:embed="rId3"/>
          <a:srcRect r="81181"/>
          <a:stretch/>
        </p:blipFill>
        <p:spPr>
          <a:xfrm>
            <a:off x="2881214" y="4541563"/>
            <a:ext cx="959213" cy="664359"/>
          </a:xfrm>
          <a:prstGeom prst="rect">
            <a:avLst/>
          </a:prstGeom>
        </p:spPr>
      </p:pic>
      <p:pic>
        <p:nvPicPr>
          <p:cNvPr id="8" name="图片 7">
            <a:extLst>
              <a:ext uri="{FF2B5EF4-FFF2-40B4-BE49-F238E27FC236}">
                <a16:creationId xmlns:a16="http://schemas.microsoft.com/office/drawing/2014/main" id="{9757BD27-EC00-6F6F-3420-5BD48DF91337}"/>
              </a:ext>
            </a:extLst>
          </p:cNvPr>
          <p:cNvPicPr>
            <a:picLocks noChangeAspect="1"/>
          </p:cNvPicPr>
          <p:nvPr/>
        </p:nvPicPr>
        <p:blipFill>
          <a:blip r:embed="rId4"/>
          <a:stretch>
            <a:fillRect/>
          </a:stretch>
        </p:blipFill>
        <p:spPr>
          <a:xfrm>
            <a:off x="7502585" y="1804644"/>
            <a:ext cx="1480004" cy="805444"/>
          </a:xfrm>
          <a:prstGeom prst="rect">
            <a:avLst/>
          </a:prstGeom>
        </p:spPr>
      </p:pic>
      <p:sp>
        <p:nvSpPr>
          <p:cNvPr id="9" name="文本框 8">
            <a:extLst>
              <a:ext uri="{FF2B5EF4-FFF2-40B4-BE49-F238E27FC236}">
                <a16:creationId xmlns:a16="http://schemas.microsoft.com/office/drawing/2014/main" id="{865A8AAA-1325-CD11-220F-4005FBA36DD3}"/>
              </a:ext>
            </a:extLst>
          </p:cNvPr>
          <p:cNvSpPr txBox="1"/>
          <p:nvPr/>
        </p:nvSpPr>
        <p:spPr>
          <a:xfrm>
            <a:off x="9097833" y="2022700"/>
            <a:ext cx="878114" cy="369332"/>
          </a:xfrm>
          <a:prstGeom prst="rect">
            <a:avLst/>
          </a:prstGeom>
          <a:noFill/>
        </p:spPr>
        <p:txBody>
          <a:bodyPr wrap="square" rtlCol="0">
            <a:spAutoFit/>
          </a:bodyPr>
          <a:lstStyle/>
          <a:p>
            <a:r>
              <a:rPr lang="zh-CN" altLang="en-US" dirty="0"/>
              <a:t>热容比</a:t>
            </a:r>
          </a:p>
        </p:txBody>
      </p:sp>
      <p:pic>
        <p:nvPicPr>
          <p:cNvPr id="11" name="图片 10">
            <a:extLst>
              <a:ext uri="{FF2B5EF4-FFF2-40B4-BE49-F238E27FC236}">
                <a16:creationId xmlns:a16="http://schemas.microsoft.com/office/drawing/2014/main" id="{1C43BC93-BE96-52A5-6D1D-C9549F6E9967}"/>
              </a:ext>
            </a:extLst>
          </p:cNvPr>
          <p:cNvPicPr>
            <a:picLocks noChangeAspect="1"/>
          </p:cNvPicPr>
          <p:nvPr/>
        </p:nvPicPr>
        <p:blipFill>
          <a:blip r:embed="rId5"/>
          <a:stretch>
            <a:fillRect/>
          </a:stretch>
        </p:blipFill>
        <p:spPr>
          <a:xfrm>
            <a:off x="428171" y="5298064"/>
            <a:ext cx="1921782" cy="1315554"/>
          </a:xfrm>
          <a:prstGeom prst="rect">
            <a:avLst/>
          </a:prstGeom>
        </p:spPr>
      </p:pic>
      <p:sp>
        <p:nvSpPr>
          <p:cNvPr id="12" name="文本框 11">
            <a:extLst>
              <a:ext uri="{FF2B5EF4-FFF2-40B4-BE49-F238E27FC236}">
                <a16:creationId xmlns:a16="http://schemas.microsoft.com/office/drawing/2014/main" id="{F856FAB9-A1A9-E5BC-7135-8A88C911D8C2}"/>
              </a:ext>
            </a:extLst>
          </p:cNvPr>
          <p:cNvSpPr txBox="1"/>
          <p:nvPr/>
        </p:nvSpPr>
        <p:spPr>
          <a:xfrm>
            <a:off x="2405933" y="5618753"/>
            <a:ext cx="3362326" cy="646331"/>
          </a:xfrm>
          <a:prstGeom prst="rect">
            <a:avLst/>
          </a:prstGeom>
          <a:noFill/>
        </p:spPr>
        <p:txBody>
          <a:bodyPr wrap="square" rtlCol="0">
            <a:spAutoFit/>
          </a:bodyPr>
          <a:lstStyle/>
          <a:p>
            <a:r>
              <a:rPr lang="zh-CN" altLang="en-US" dirty="0"/>
              <a:t>绝热线更陡，绝热线与等温线在交点处两线的斜率比等于</a:t>
            </a:r>
            <a:r>
              <a:rPr lang="en-US" altLang="zh-CN" dirty="0"/>
              <a:t>γ</a:t>
            </a:r>
            <a:endParaRPr lang="zh-CN" altLang="en-US" dirty="0"/>
          </a:p>
        </p:txBody>
      </p:sp>
      <p:pic>
        <p:nvPicPr>
          <p:cNvPr id="14" name="图片 13">
            <a:extLst>
              <a:ext uri="{FF2B5EF4-FFF2-40B4-BE49-F238E27FC236}">
                <a16:creationId xmlns:a16="http://schemas.microsoft.com/office/drawing/2014/main" id="{45972AD4-DD9F-C630-E626-AF6CEBD1E46F}"/>
              </a:ext>
            </a:extLst>
          </p:cNvPr>
          <p:cNvPicPr>
            <a:picLocks noChangeAspect="1"/>
          </p:cNvPicPr>
          <p:nvPr/>
        </p:nvPicPr>
        <p:blipFill>
          <a:blip r:embed="rId6"/>
          <a:stretch>
            <a:fillRect/>
          </a:stretch>
        </p:blipFill>
        <p:spPr>
          <a:xfrm>
            <a:off x="1939449" y="4529360"/>
            <a:ext cx="452530" cy="527410"/>
          </a:xfrm>
          <a:prstGeom prst="rect">
            <a:avLst/>
          </a:prstGeom>
        </p:spPr>
      </p:pic>
      <p:sp>
        <p:nvSpPr>
          <p:cNvPr id="18" name="文本框 17">
            <a:extLst>
              <a:ext uri="{FF2B5EF4-FFF2-40B4-BE49-F238E27FC236}">
                <a16:creationId xmlns:a16="http://schemas.microsoft.com/office/drawing/2014/main" id="{1A7CC234-4954-959A-DD5F-72F602B76DBD}"/>
              </a:ext>
            </a:extLst>
          </p:cNvPr>
          <p:cNvSpPr txBox="1"/>
          <p:nvPr/>
        </p:nvSpPr>
        <p:spPr>
          <a:xfrm>
            <a:off x="7496631" y="1013473"/>
            <a:ext cx="4865914" cy="646331"/>
          </a:xfrm>
          <a:prstGeom prst="rect">
            <a:avLst/>
          </a:prstGeom>
          <a:noFill/>
        </p:spPr>
        <p:txBody>
          <a:bodyPr wrap="square">
            <a:spAutoFit/>
          </a:bodyPr>
          <a:lstStyle/>
          <a:p>
            <a:r>
              <a:rPr lang="zh-CN" altLang="en-US" dirty="0"/>
              <a:t>不给定气体经历的具体过程，则气体在过程中对外净做功和从外界净吸热的正负皆无法判断</a:t>
            </a:r>
          </a:p>
        </p:txBody>
      </p:sp>
      <p:pic>
        <p:nvPicPr>
          <p:cNvPr id="21" name="图片 20">
            <a:extLst>
              <a:ext uri="{FF2B5EF4-FFF2-40B4-BE49-F238E27FC236}">
                <a16:creationId xmlns:a16="http://schemas.microsoft.com/office/drawing/2014/main" id="{A1B8F9EF-F8CF-DA6E-1099-A52DA6356E04}"/>
              </a:ext>
            </a:extLst>
          </p:cNvPr>
          <p:cNvPicPr>
            <a:picLocks noChangeAspect="1"/>
          </p:cNvPicPr>
          <p:nvPr/>
        </p:nvPicPr>
        <p:blipFill>
          <a:blip r:embed="rId7"/>
          <a:stretch>
            <a:fillRect/>
          </a:stretch>
        </p:blipFill>
        <p:spPr>
          <a:xfrm>
            <a:off x="6293472" y="4700549"/>
            <a:ext cx="4584318" cy="1627657"/>
          </a:xfrm>
          <a:prstGeom prst="rect">
            <a:avLst/>
          </a:prstGeom>
        </p:spPr>
      </p:pic>
      <p:sp>
        <p:nvSpPr>
          <p:cNvPr id="22" name="文本框 21">
            <a:extLst>
              <a:ext uri="{FF2B5EF4-FFF2-40B4-BE49-F238E27FC236}">
                <a16:creationId xmlns:a16="http://schemas.microsoft.com/office/drawing/2014/main" id="{0E81318A-3D73-8C84-3F6F-FE7D5CC0CEC1}"/>
              </a:ext>
            </a:extLst>
          </p:cNvPr>
          <p:cNvSpPr txBox="1"/>
          <p:nvPr/>
        </p:nvSpPr>
        <p:spPr>
          <a:xfrm>
            <a:off x="6992468" y="6328206"/>
            <a:ext cx="674913" cy="369332"/>
          </a:xfrm>
          <a:prstGeom prst="rect">
            <a:avLst/>
          </a:prstGeom>
          <a:noFill/>
        </p:spPr>
        <p:txBody>
          <a:bodyPr wrap="square" rtlCol="0">
            <a:spAutoFit/>
          </a:bodyPr>
          <a:lstStyle/>
          <a:p>
            <a:r>
              <a:rPr lang="zh-CN" altLang="en-US" dirty="0"/>
              <a:t>吸热</a:t>
            </a:r>
          </a:p>
        </p:txBody>
      </p:sp>
      <p:sp>
        <p:nvSpPr>
          <p:cNvPr id="23" name="文本框 22">
            <a:extLst>
              <a:ext uri="{FF2B5EF4-FFF2-40B4-BE49-F238E27FC236}">
                <a16:creationId xmlns:a16="http://schemas.microsoft.com/office/drawing/2014/main" id="{2409415F-0823-F7C1-4604-CE1D738C130A}"/>
              </a:ext>
            </a:extLst>
          </p:cNvPr>
          <p:cNvSpPr txBox="1"/>
          <p:nvPr/>
        </p:nvSpPr>
        <p:spPr>
          <a:xfrm>
            <a:off x="9857017" y="6328206"/>
            <a:ext cx="674913" cy="369332"/>
          </a:xfrm>
          <a:prstGeom prst="rect">
            <a:avLst/>
          </a:prstGeom>
          <a:noFill/>
        </p:spPr>
        <p:txBody>
          <a:bodyPr wrap="square" rtlCol="0">
            <a:spAutoFit/>
          </a:bodyPr>
          <a:lstStyle/>
          <a:p>
            <a:r>
              <a:rPr lang="zh-CN" altLang="en-US" dirty="0"/>
              <a:t>放热</a:t>
            </a:r>
          </a:p>
        </p:txBody>
      </p:sp>
      <p:pic>
        <p:nvPicPr>
          <p:cNvPr id="25" name="图片 24">
            <a:extLst>
              <a:ext uri="{FF2B5EF4-FFF2-40B4-BE49-F238E27FC236}">
                <a16:creationId xmlns:a16="http://schemas.microsoft.com/office/drawing/2014/main" id="{EBE56D31-4499-0606-79DC-3B7F27188F3F}"/>
              </a:ext>
            </a:extLst>
          </p:cNvPr>
          <p:cNvPicPr>
            <a:picLocks noChangeAspect="1"/>
          </p:cNvPicPr>
          <p:nvPr/>
        </p:nvPicPr>
        <p:blipFill>
          <a:blip r:embed="rId8"/>
          <a:stretch>
            <a:fillRect/>
          </a:stretch>
        </p:blipFill>
        <p:spPr>
          <a:xfrm>
            <a:off x="428171" y="3886264"/>
            <a:ext cx="7068460" cy="586447"/>
          </a:xfrm>
          <a:prstGeom prst="rect">
            <a:avLst/>
          </a:prstGeom>
        </p:spPr>
      </p:pic>
      <p:sp>
        <p:nvSpPr>
          <p:cNvPr id="6" name="矩形 5">
            <a:extLst>
              <a:ext uri="{FF2B5EF4-FFF2-40B4-BE49-F238E27FC236}">
                <a16:creationId xmlns:a16="http://schemas.microsoft.com/office/drawing/2014/main" id="{B30A18EA-AB65-7D6D-0182-539DFC36B026}"/>
              </a:ext>
            </a:extLst>
          </p:cNvPr>
          <p:cNvSpPr/>
          <p:nvPr/>
        </p:nvSpPr>
        <p:spPr>
          <a:xfrm>
            <a:off x="2772228" y="1013474"/>
            <a:ext cx="1177187" cy="41924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775F2C0F-FA00-563C-3ADD-FC2379B6F307}"/>
              </a:ext>
            </a:extLst>
          </p:cNvPr>
          <p:cNvCxnSpPr>
            <a:cxnSpLocks/>
            <a:endCxn id="14" idx="3"/>
          </p:cNvCxnSpPr>
          <p:nvPr/>
        </p:nvCxnSpPr>
        <p:spPr>
          <a:xfrm flipH="1">
            <a:off x="2391979" y="3722898"/>
            <a:ext cx="695392" cy="107016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247D7AB7-A4F0-C1A1-8FA2-F8BEF8B5B779}"/>
              </a:ext>
            </a:extLst>
          </p:cNvPr>
          <p:cNvPicPr>
            <a:picLocks noChangeAspect="1"/>
          </p:cNvPicPr>
          <p:nvPr/>
        </p:nvPicPr>
        <p:blipFill>
          <a:blip r:embed="rId9"/>
          <a:stretch>
            <a:fillRect/>
          </a:stretch>
        </p:blipFill>
        <p:spPr>
          <a:xfrm>
            <a:off x="7550509" y="3886264"/>
            <a:ext cx="1221623" cy="584255"/>
          </a:xfrm>
          <a:prstGeom prst="rect">
            <a:avLst/>
          </a:prstGeom>
        </p:spPr>
      </p:pic>
    </p:spTree>
    <p:extLst>
      <p:ext uri="{BB962C8B-B14F-4D97-AF65-F5344CB8AC3E}">
        <p14:creationId xmlns:p14="http://schemas.microsoft.com/office/powerpoint/2010/main" val="3771786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40603B-C1BB-AECD-0E14-23BE7F153700}"/>
              </a:ext>
            </a:extLst>
          </p:cNvPr>
          <p:cNvSpPr>
            <a:spLocks noGrp="1"/>
          </p:cNvSpPr>
          <p:nvPr>
            <p:ph type="sldNum" sz="quarter" idx="12"/>
          </p:nvPr>
        </p:nvSpPr>
        <p:spPr/>
        <p:txBody>
          <a:bodyPr/>
          <a:lstStyle/>
          <a:p>
            <a:fld id="{2A0F8DBD-8DF3-48AE-BC97-D53FBB1B7C16}" type="slidenum">
              <a:rPr lang="en-US" smtClean="0"/>
              <a:pPr/>
              <a:t>84</a:t>
            </a:fld>
            <a:endParaRPr lang="en-US" dirty="0"/>
          </a:p>
        </p:txBody>
      </p:sp>
      <p:pic>
        <p:nvPicPr>
          <p:cNvPr id="6" name="图片 5">
            <a:extLst>
              <a:ext uri="{FF2B5EF4-FFF2-40B4-BE49-F238E27FC236}">
                <a16:creationId xmlns:a16="http://schemas.microsoft.com/office/drawing/2014/main" id="{5CA81F36-80EB-D334-27A1-474BACA4E860}"/>
              </a:ext>
            </a:extLst>
          </p:cNvPr>
          <p:cNvPicPr>
            <a:picLocks noChangeAspect="1"/>
          </p:cNvPicPr>
          <p:nvPr/>
        </p:nvPicPr>
        <p:blipFill>
          <a:blip r:embed="rId2"/>
          <a:stretch>
            <a:fillRect/>
          </a:stretch>
        </p:blipFill>
        <p:spPr>
          <a:xfrm>
            <a:off x="428168" y="928914"/>
            <a:ext cx="6096001" cy="2748944"/>
          </a:xfrm>
          <a:prstGeom prst="rect">
            <a:avLst/>
          </a:prstGeom>
        </p:spPr>
      </p:pic>
      <p:pic>
        <p:nvPicPr>
          <p:cNvPr id="8" name="图片 7">
            <a:extLst>
              <a:ext uri="{FF2B5EF4-FFF2-40B4-BE49-F238E27FC236}">
                <a16:creationId xmlns:a16="http://schemas.microsoft.com/office/drawing/2014/main" id="{9D37B245-87CE-D1B7-F725-ECA2DD5BA4FA}"/>
              </a:ext>
            </a:extLst>
          </p:cNvPr>
          <p:cNvPicPr>
            <a:picLocks noChangeAspect="1"/>
          </p:cNvPicPr>
          <p:nvPr/>
        </p:nvPicPr>
        <p:blipFill>
          <a:blip r:embed="rId3"/>
          <a:stretch>
            <a:fillRect/>
          </a:stretch>
        </p:blipFill>
        <p:spPr>
          <a:xfrm>
            <a:off x="1007836" y="3674610"/>
            <a:ext cx="2468336" cy="507031"/>
          </a:xfrm>
          <a:prstGeom prst="rect">
            <a:avLst/>
          </a:prstGeom>
        </p:spPr>
      </p:pic>
      <p:pic>
        <p:nvPicPr>
          <p:cNvPr id="10" name="图片 9">
            <a:extLst>
              <a:ext uri="{FF2B5EF4-FFF2-40B4-BE49-F238E27FC236}">
                <a16:creationId xmlns:a16="http://schemas.microsoft.com/office/drawing/2014/main" id="{9FA6A9FD-FC16-9EB7-8CB2-AC84EAE011E5}"/>
              </a:ext>
            </a:extLst>
          </p:cNvPr>
          <p:cNvPicPr>
            <a:picLocks noChangeAspect="1"/>
          </p:cNvPicPr>
          <p:nvPr/>
        </p:nvPicPr>
        <p:blipFill>
          <a:blip r:embed="rId4"/>
          <a:stretch>
            <a:fillRect/>
          </a:stretch>
        </p:blipFill>
        <p:spPr>
          <a:xfrm>
            <a:off x="3684134" y="3635064"/>
            <a:ext cx="2165123" cy="546577"/>
          </a:xfrm>
          <a:prstGeom prst="rect">
            <a:avLst/>
          </a:prstGeom>
        </p:spPr>
      </p:pic>
      <p:pic>
        <p:nvPicPr>
          <p:cNvPr id="12" name="图片 11">
            <a:extLst>
              <a:ext uri="{FF2B5EF4-FFF2-40B4-BE49-F238E27FC236}">
                <a16:creationId xmlns:a16="http://schemas.microsoft.com/office/drawing/2014/main" id="{DA17041C-5CA0-6763-C610-E5EC513B03F4}"/>
              </a:ext>
            </a:extLst>
          </p:cNvPr>
          <p:cNvPicPr>
            <a:picLocks noChangeAspect="1"/>
          </p:cNvPicPr>
          <p:nvPr/>
        </p:nvPicPr>
        <p:blipFill>
          <a:blip r:embed="rId5"/>
          <a:stretch>
            <a:fillRect/>
          </a:stretch>
        </p:blipFill>
        <p:spPr>
          <a:xfrm>
            <a:off x="969056" y="4448856"/>
            <a:ext cx="4586168" cy="1297668"/>
          </a:xfrm>
          <a:prstGeom prst="rect">
            <a:avLst/>
          </a:prstGeom>
        </p:spPr>
      </p:pic>
      <p:pic>
        <p:nvPicPr>
          <p:cNvPr id="14" name="图片 13">
            <a:extLst>
              <a:ext uri="{FF2B5EF4-FFF2-40B4-BE49-F238E27FC236}">
                <a16:creationId xmlns:a16="http://schemas.microsoft.com/office/drawing/2014/main" id="{D865FC6F-0C34-6B89-00CA-87167809FCBF}"/>
              </a:ext>
            </a:extLst>
          </p:cNvPr>
          <p:cNvPicPr>
            <a:picLocks noChangeAspect="1"/>
          </p:cNvPicPr>
          <p:nvPr/>
        </p:nvPicPr>
        <p:blipFill rotWithShape="1">
          <a:blip r:embed="rId6"/>
          <a:srcRect t="10525" b="14107"/>
          <a:stretch/>
        </p:blipFill>
        <p:spPr>
          <a:xfrm>
            <a:off x="969056" y="5724504"/>
            <a:ext cx="6096005" cy="460398"/>
          </a:xfrm>
          <a:prstGeom prst="rect">
            <a:avLst/>
          </a:prstGeom>
        </p:spPr>
      </p:pic>
      <p:pic>
        <p:nvPicPr>
          <p:cNvPr id="16" name="图片 15">
            <a:extLst>
              <a:ext uri="{FF2B5EF4-FFF2-40B4-BE49-F238E27FC236}">
                <a16:creationId xmlns:a16="http://schemas.microsoft.com/office/drawing/2014/main" id="{2CCD9165-C255-B3A4-DC89-833B5FB8E2DD}"/>
              </a:ext>
            </a:extLst>
          </p:cNvPr>
          <p:cNvPicPr>
            <a:picLocks noChangeAspect="1"/>
          </p:cNvPicPr>
          <p:nvPr/>
        </p:nvPicPr>
        <p:blipFill>
          <a:blip r:embed="rId7"/>
          <a:stretch>
            <a:fillRect/>
          </a:stretch>
        </p:blipFill>
        <p:spPr>
          <a:xfrm>
            <a:off x="969056" y="6168619"/>
            <a:ext cx="3051401" cy="626555"/>
          </a:xfrm>
          <a:prstGeom prst="rect">
            <a:avLst/>
          </a:prstGeom>
        </p:spPr>
      </p:pic>
    </p:spTree>
    <p:extLst>
      <p:ext uri="{BB962C8B-B14F-4D97-AF65-F5344CB8AC3E}">
        <p14:creationId xmlns:p14="http://schemas.microsoft.com/office/powerpoint/2010/main" val="3625020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76E3B8-AAD0-7D77-DC74-1628343BB142}"/>
              </a:ext>
            </a:extLst>
          </p:cNvPr>
          <p:cNvSpPr>
            <a:spLocks noGrp="1"/>
          </p:cNvSpPr>
          <p:nvPr>
            <p:ph type="sldNum" sz="quarter" idx="12"/>
          </p:nvPr>
        </p:nvSpPr>
        <p:spPr/>
        <p:txBody>
          <a:bodyPr/>
          <a:lstStyle/>
          <a:p>
            <a:fld id="{2A0F8DBD-8DF3-48AE-BC97-D53FBB1B7C16}" type="slidenum">
              <a:rPr lang="en-US" smtClean="0"/>
              <a:pPr/>
              <a:t>85</a:t>
            </a:fld>
            <a:endParaRPr lang="en-US" dirty="0"/>
          </a:p>
        </p:txBody>
      </p:sp>
      <p:sp>
        <p:nvSpPr>
          <p:cNvPr id="3" name="文本框 2">
            <a:extLst>
              <a:ext uri="{FF2B5EF4-FFF2-40B4-BE49-F238E27FC236}">
                <a16:creationId xmlns:a16="http://schemas.microsoft.com/office/drawing/2014/main" id="{B891CB2D-8C9F-CB3F-5A99-03389C9FF7D1}"/>
              </a:ext>
            </a:extLst>
          </p:cNvPr>
          <p:cNvSpPr txBox="1"/>
          <p:nvPr/>
        </p:nvSpPr>
        <p:spPr>
          <a:xfrm>
            <a:off x="428171" y="50984"/>
            <a:ext cx="4927600" cy="769441"/>
          </a:xfrm>
          <a:prstGeom prst="rect">
            <a:avLst/>
          </a:prstGeom>
          <a:noFill/>
        </p:spPr>
        <p:txBody>
          <a:bodyPr wrap="square" rtlCol="0">
            <a:spAutoFit/>
          </a:bodyPr>
          <a:lstStyle/>
          <a:p>
            <a:r>
              <a:rPr lang="zh-CN" altLang="en-US" sz="4400" dirty="0"/>
              <a:t>循环过程</a:t>
            </a:r>
          </a:p>
        </p:txBody>
      </p:sp>
      <p:pic>
        <p:nvPicPr>
          <p:cNvPr id="5" name="图片 4">
            <a:extLst>
              <a:ext uri="{FF2B5EF4-FFF2-40B4-BE49-F238E27FC236}">
                <a16:creationId xmlns:a16="http://schemas.microsoft.com/office/drawing/2014/main" id="{CB5B25DF-9406-2107-F18F-3BAC7D20BE61}"/>
              </a:ext>
            </a:extLst>
          </p:cNvPr>
          <p:cNvPicPr>
            <a:picLocks noChangeAspect="1"/>
          </p:cNvPicPr>
          <p:nvPr/>
        </p:nvPicPr>
        <p:blipFill>
          <a:blip r:embed="rId2"/>
          <a:stretch>
            <a:fillRect/>
          </a:stretch>
        </p:blipFill>
        <p:spPr>
          <a:xfrm>
            <a:off x="428171" y="1081088"/>
            <a:ext cx="4545607" cy="2569256"/>
          </a:xfrm>
          <a:prstGeom prst="rect">
            <a:avLst/>
          </a:prstGeom>
        </p:spPr>
      </p:pic>
      <p:pic>
        <p:nvPicPr>
          <p:cNvPr id="7" name="图片 6">
            <a:extLst>
              <a:ext uri="{FF2B5EF4-FFF2-40B4-BE49-F238E27FC236}">
                <a16:creationId xmlns:a16="http://schemas.microsoft.com/office/drawing/2014/main" id="{8ACA05A5-A891-D72A-BAB8-7D53BB3B15CE}"/>
              </a:ext>
            </a:extLst>
          </p:cNvPr>
          <p:cNvPicPr>
            <a:picLocks noChangeAspect="1"/>
          </p:cNvPicPr>
          <p:nvPr/>
        </p:nvPicPr>
        <p:blipFill>
          <a:blip r:embed="rId3"/>
          <a:stretch>
            <a:fillRect/>
          </a:stretch>
        </p:blipFill>
        <p:spPr>
          <a:xfrm>
            <a:off x="592819" y="3708173"/>
            <a:ext cx="1852839" cy="782789"/>
          </a:xfrm>
          <a:prstGeom prst="rect">
            <a:avLst/>
          </a:prstGeom>
        </p:spPr>
      </p:pic>
      <p:pic>
        <p:nvPicPr>
          <p:cNvPr id="9" name="图片 8">
            <a:extLst>
              <a:ext uri="{FF2B5EF4-FFF2-40B4-BE49-F238E27FC236}">
                <a16:creationId xmlns:a16="http://schemas.microsoft.com/office/drawing/2014/main" id="{E8EB416E-3AC9-E313-A8A5-355CDB40E570}"/>
              </a:ext>
            </a:extLst>
          </p:cNvPr>
          <p:cNvPicPr>
            <a:picLocks noChangeAspect="1"/>
          </p:cNvPicPr>
          <p:nvPr/>
        </p:nvPicPr>
        <p:blipFill>
          <a:blip r:embed="rId4"/>
          <a:stretch>
            <a:fillRect/>
          </a:stretch>
        </p:blipFill>
        <p:spPr>
          <a:xfrm>
            <a:off x="5355771" y="1081088"/>
            <a:ext cx="4043136" cy="2580012"/>
          </a:xfrm>
          <a:prstGeom prst="rect">
            <a:avLst/>
          </a:prstGeom>
        </p:spPr>
      </p:pic>
      <p:pic>
        <p:nvPicPr>
          <p:cNvPr id="12" name="图片 11">
            <a:extLst>
              <a:ext uri="{FF2B5EF4-FFF2-40B4-BE49-F238E27FC236}">
                <a16:creationId xmlns:a16="http://schemas.microsoft.com/office/drawing/2014/main" id="{CA17F006-12F2-D752-3321-E9CA96808E72}"/>
              </a:ext>
            </a:extLst>
          </p:cNvPr>
          <p:cNvPicPr>
            <a:picLocks noChangeAspect="1"/>
          </p:cNvPicPr>
          <p:nvPr/>
        </p:nvPicPr>
        <p:blipFill>
          <a:blip r:embed="rId5"/>
          <a:stretch>
            <a:fillRect/>
          </a:stretch>
        </p:blipFill>
        <p:spPr>
          <a:xfrm>
            <a:off x="6386285" y="3661100"/>
            <a:ext cx="1815881" cy="769441"/>
          </a:xfrm>
          <a:prstGeom prst="rect">
            <a:avLst/>
          </a:prstGeom>
        </p:spPr>
      </p:pic>
      <p:sp>
        <p:nvSpPr>
          <p:cNvPr id="14" name="文本框 13">
            <a:extLst>
              <a:ext uri="{FF2B5EF4-FFF2-40B4-BE49-F238E27FC236}">
                <a16:creationId xmlns:a16="http://schemas.microsoft.com/office/drawing/2014/main" id="{EE8170CF-951A-9C26-620A-9F09B71594D5}"/>
              </a:ext>
            </a:extLst>
          </p:cNvPr>
          <p:cNvSpPr txBox="1"/>
          <p:nvPr/>
        </p:nvSpPr>
        <p:spPr>
          <a:xfrm>
            <a:off x="428171" y="4750191"/>
            <a:ext cx="6132286" cy="646331"/>
          </a:xfrm>
          <a:prstGeom prst="rect">
            <a:avLst/>
          </a:prstGeom>
          <a:noFill/>
        </p:spPr>
        <p:txBody>
          <a:bodyPr wrap="square">
            <a:spAutoFit/>
          </a:bodyPr>
          <a:lstStyle/>
          <a:p>
            <a:r>
              <a:rPr lang="zh-CN" altLang="en-US" dirty="0"/>
              <a:t>卡诺循环的效率仅仅由两热源的温度决定（掌握证明过程）</a:t>
            </a:r>
            <a:endParaRPr lang="en-US" altLang="zh-CN" dirty="0"/>
          </a:p>
          <a:p>
            <a:r>
              <a:rPr lang="zh-CN" altLang="en-US" dirty="0"/>
              <a:t>卡诺循环在</a:t>
            </a:r>
            <a:r>
              <a:rPr lang="en-US" altLang="zh-CN" dirty="0"/>
              <a:t>T-S</a:t>
            </a:r>
            <a:r>
              <a:rPr lang="zh-CN" altLang="en-US" dirty="0"/>
              <a:t>图中为矩形（</a:t>
            </a:r>
            <a:r>
              <a:rPr lang="en-US" altLang="zh-CN" dirty="0"/>
              <a:t>S-T</a:t>
            </a:r>
            <a:r>
              <a:rPr lang="zh-CN" altLang="en-US" dirty="0"/>
              <a:t>图的面积是热量）</a:t>
            </a:r>
          </a:p>
        </p:txBody>
      </p:sp>
      <p:pic>
        <p:nvPicPr>
          <p:cNvPr id="16" name="图片 15">
            <a:extLst>
              <a:ext uri="{FF2B5EF4-FFF2-40B4-BE49-F238E27FC236}">
                <a16:creationId xmlns:a16="http://schemas.microsoft.com/office/drawing/2014/main" id="{6FF94FB1-B4F6-E29C-3841-5BBD35047286}"/>
              </a:ext>
            </a:extLst>
          </p:cNvPr>
          <p:cNvPicPr>
            <a:picLocks noChangeAspect="1"/>
          </p:cNvPicPr>
          <p:nvPr/>
        </p:nvPicPr>
        <p:blipFill>
          <a:blip r:embed="rId6"/>
          <a:stretch>
            <a:fillRect/>
          </a:stretch>
        </p:blipFill>
        <p:spPr>
          <a:xfrm>
            <a:off x="1519238" y="5439173"/>
            <a:ext cx="1773692" cy="724900"/>
          </a:xfrm>
          <a:prstGeom prst="rect">
            <a:avLst/>
          </a:prstGeom>
        </p:spPr>
      </p:pic>
    </p:spTree>
    <p:extLst>
      <p:ext uri="{BB962C8B-B14F-4D97-AF65-F5344CB8AC3E}">
        <p14:creationId xmlns:p14="http://schemas.microsoft.com/office/powerpoint/2010/main" val="1329227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B8B4F2-C828-A01A-B218-E84806A7F552}"/>
              </a:ext>
            </a:extLst>
          </p:cNvPr>
          <p:cNvSpPr>
            <a:spLocks noGrp="1"/>
          </p:cNvSpPr>
          <p:nvPr>
            <p:ph type="sldNum" sz="quarter" idx="12"/>
          </p:nvPr>
        </p:nvSpPr>
        <p:spPr/>
        <p:txBody>
          <a:bodyPr/>
          <a:lstStyle/>
          <a:p>
            <a:fld id="{2A0F8DBD-8DF3-48AE-BC97-D53FBB1B7C16}" type="slidenum">
              <a:rPr lang="en-US" smtClean="0"/>
              <a:pPr/>
              <a:t>86</a:t>
            </a:fld>
            <a:endParaRPr lang="en-US" dirty="0"/>
          </a:p>
        </p:txBody>
      </p:sp>
      <p:pic>
        <p:nvPicPr>
          <p:cNvPr id="4" name="图片 3">
            <a:extLst>
              <a:ext uri="{FF2B5EF4-FFF2-40B4-BE49-F238E27FC236}">
                <a16:creationId xmlns:a16="http://schemas.microsoft.com/office/drawing/2014/main" id="{F1ABFB32-39A2-6424-6392-4ECF11F5C689}"/>
              </a:ext>
            </a:extLst>
          </p:cNvPr>
          <p:cNvPicPr>
            <a:picLocks noChangeAspect="1"/>
          </p:cNvPicPr>
          <p:nvPr/>
        </p:nvPicPr>
        <p:blipFill>
          <a:blip r:embed="rId2"/>
          <a:stretch>
            <a:fillRect/>
          </a:stretch>
        </p:blipFill>
        <p:spPr>
          <a:xfrm>
            <a:off x="411842" y="1124403"/>
            <a:ext cx="2923423" cy="2525940"/>
          </a:xfrm>
          <a:prstGeom prst="rect">
            <a:avLst/>
          </a:prstGeom>
        </p:spPr>
      </p:pic>
      <p:pic>
        <p:nvPicPr>
          <p:cNvPr id="6" name="图片 5">
            <a:extLst>
              <a:ext uri="{FF2B5EF4-FFF2-40B4-BE49-F238E27FC236}">
                <a16:creationId xmlns:a16="http://schemas.microsoft.com/office/drawing/2014/main" id="{83420C76-93F3-5B3F-2BDF-88DDA0B6B6CB}"/>
              </a:ext>
            </a:extLst>
          </p:cNvPr>
          <p:cNvPicPr>
            <a:picLocks noChangeAspect="1"/>
          </p:cNvPicPr>
          <p:nvPr/>
        </p:nvPicPr>
        <p:blipFill>
          <a:blip r:embed="rId3"/>
          <a:stretch>
            <a:fillRect/>
          </a:stretch>
        </p:blipFill>
        <p:spPr>
          <a:xfrm>
            <a:off x="3560990" y="1042176"/>
            <a:ext cx="6290166" cy="3420967"/>
          </a:xfrm>
          <a:prstGeom prst="rect">
            <a:avLst/>
          </a:prstGeom>
        </p:spPr>
      </p:pic>
    </p:spTree>
    <p:extLst>
      <p:ext uri="{BB962C8B-B14F-4D97-AF65-F5344CB8AC3E}">
        <p14:creationId xmlns:p14="http://schemas.microsoft.com/office/powerpoint/2010/main" val="1214324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25C6ED-0105-FF67-AEF0-11E52DDA3A5B}"/>
              </a:ext>
            </a:extLst>
          </p:cNvPr>
          <p:cNvSpPr>
            <a:spLocks noGrp="1"/>
          </p:cNvSpPr>
          <p:nvPr>
            <p:ph type="sldNum" sz="quarter" idx="12"/>
          </p:nvPr>
        </p:nvSpPr>
        <p:spPr/>
        <p:txBody>
          <a:bodyPr/>
          <a:lstStyle/>
          <a:p>
            <a:fld id="{2A0F8DBD-8DF3-48AE-BC97-D53FBB1B7C16}" type="slidenum">
              <a:rPr lang="en-US" smtClean="0"/>
              <a:pPr/>
              <a:t>87</a:t>
            </a:fld>
            <a:endParaRPr lang="en-US" dirty="0"/>
          </a:p>
        </p:txBody>
      </p:sp>
      <p:sp>
        <p:nvSpPr>
          <p:cNvPr id="3" name="文本框 2">
            <a:extLst>
              <a:ext uri="{FF2B5EF4-FFF2-40B4-BE49-F238E27FC236}">
                <a16:creationId xmlns:a16="http://schemas.microsoft.com/office/drawing/2014/main" id="{FB79B113-1748-CB4E-D212-5183B0FEECAF}"/>
              </a:ext>
            </a:extLst>
          </p:cNvPr>
          <p:cNvSpPr txBox="1"/>
          <p:nvPr/>
        </p:nvSpPr>
        <p:spPr>
          <a:xfrm>
            <a:off x="428171" y="50984"/>
            <a:ext cx="4927600" cy="769441"/>
          </a:xfrm>
          <a:prstGeom prst="rect">
            <a:avLst/>
          </a:prstGeom>
          <a:noFill/>
        </p:spPr>
        <p:txBody>
          <a:bodyPr wrap="square" rtlCol="0">
            <a:spAutoFit/>
          </a:bodyPr>
          <a:lstStyle/>
          <a:p>
            <a:r>
              <a:rPr lang="zh-CN" altLang="en-US" sz="4400" dirty="0"/>
              <a:t>热力学第二定律</a:t>
            </a:r>
            <a:endParaRPr lang="en-US" altLang="zh-CN" sz="4400" dirty="0"/>
          </a:p>
        </p:txBody>
      </p:sp>
      <p:sp>
        <p:nvSpPr>
          <p:cNvPr id="5" name="文本框 4">
            <a:extLst>
              <a:ext uri="{FF2B5EF4-FFF2-40B4-BE49-F238E27FC236}">
                <a16:creationId xmlns:a16="http://schemas.microsoft.com/office/drawing/2014/main" id="{06AAD850-14E8-EDAA-8CDA-C0AD56BCFFBA}"/>
              </a:ext>
            </a:extLst>
          </p:cNvPr>
          <p:cNvSpPr txBox="1"/>
          <p:nvPr/>
        </p:nvSpPr>
        <p:spPr>
          <a:xfrm>
            <a:off x="428171" y="1193577"/>
            <a:ext cx="8117114" cy="369332"/>
          </a:xfrm>
          <a:prstGeom prst="rect">
            <a:avLst/>
          </a:prstGeom>
          <a:noFill/>
        </p:spPr>
        <p:txBody>
          <a:bodyPr wrap="square">
            <a:spAutoFit/>
          </a:bodyPr>
          <a:lstStyle/>
          <a:p>
            <a:r>
              <a:rPr lang="zh-CN" altLang="en-US" dirty="0"/>
              <a:t>克劳修斯表述： 不可能把热量从低温物体传到高温物体而不引起其他变化</a:t>
            </a:r>
          </a:p>
        </p:txBody>
      </p:sp>
      <p:sp>
        <p:nvSpPr>
          <p:cNvPr id="7" name="文本框 6">
            <a:extLst>
              <a:ext uri="{FF2B5EF4-FFF2-40B4-BE49-F238E27FC236}">
                <a16:creationId xmlns:a16="http://schemas.microsoft.com/office/drawing/2014/main" id="{48379E96-7E5B-C6D8-F009-5CA4AA9811BA}"/>
              </a:ext>
            </a:extLst>
          </p:cNvPr>
          <p:cNvSpPr txBox="1"/>
          <p:nvPr/>
        </p:nvSpPr>
        <p:spPr>
          <a:xfrm>
            <a:off x="428171" y="1936061"/>
            <a:ext cx="8581571" cy="369332"/>
          </a:xfrm>
          <a:prstGeom prst="rect">
            <a:avLst/>
          </a:prstGeom>
          <a:noFill/>
        </p:spPr>
        <p:txBody>
          <a:bodyPr wrap="square">
            <a:spAutoFit/>
          </a:bodyPr>
          <a:lstStyle/>
          <a:p>
            <a:r>
              <a:rPr lang="zh-CN" altLang="en-US" dirty="0"/>
              <a:t>开尔文表述：不可能从单一热源吸收热量，使它完全转变为功， 而不引起其他变化</a:t>
            </a:r>
          </a:p>
        </p:txBody>
      </p:sp>
      <p:sp>
        <p:nvSpPr>
          <p:cNvPr id="9" name="文本框 8">
            <a:extLst>
              <a:ext uri="{FF2B5EF4-FFF2-40B4-BE49-F238E27FC236}">
                <a16:creationId xmlns:a16="http://schemas.microsoft.com/office/drawing/2014/main" id="{A5929D11-548A-92F4-48C2-C1E5B3BF0DF1}"/>
              </a:ext>
            </a:extLst>
          </p:cNvPr>
          <p:cNvSpPr txBox="1"/>
          <p:nvPr/>
        </p:nvSpPr>
        <p:spPr>
          <a:xfrm>
            <a:off x="428170" y="2828835"/>
            <a:ext cx="10254343" cy="1477328"/>
          </a:xfrm>
          <a:prstGeom prst="rect">
            <a:avLst/>
          </a:prstGeom>
          <a:noFill/>
        </p:spPr>
        <p:txBody>
          <a:bodyPr wrap="square">
            <a:spAutoFit/>
          </a:bodyPr>
          <a:lstStyle/>
          <a:p>
            <a:r>
              <a:rPr lang="zh-CN" altLang="en-US" dirty="0"/>
              <a:t>卡诺定理 ：</a:t>
            </a:r>
            <a:endParaRPr lang="en-US" altLang="zh-CN" dirty="0"/>
          </a:p>
          <a:p>
            <a:endParaRPr lang="en-US" altLang="zh-CN" dirty="0"/>
          </a:p>
          <a:p>
            <a:r>
              <a:rPr lang="zh-CN" altLang="en-US" dirty="0"/>
              <a:t>（</a:t>
            </a:r>
            <a:r>
              <a:rPr lang="en-US" altLang="zh-CN" dirty="0"/>
              <a:t>1</a:t>
            </a:r>
            <a:r>
              <a:rPr lang="zh-CN" altLang="en-US" dirty="0"/>
              <a:t>）在相同的高温热源与相同的低温热源之间工作的一切可逆热机，效率相等，与工作物质无关</a:t>
            </a:r>
            <a:endParaRPr lang="en-US" altLang="zh-CN" dirty="0"/>
          </a:p>
          <a:p>
            <a:endParaRPr lang="en-US" altLang="zh-CN" dirty="0"/>
          </a:p>
          <a:p>
            <a:r>
              <a:rPr lang="zh-CN" altLang="en-US" dirty="0"/>
              <a:t>（</a:t>
            </a:r>
            <a:r>
              <a:rPr lang="en-US" altLang="zh-CN" dirty="0"/>
              <a:t>2</a:t>
            </a:r>
            <a:r>
              <a:rPr lang="zh-CN" altLang="en-US" dirty="0"/>
              <a:t>）一切不可逆热机的效率不可能高于可逆热机的效率</a:t>
            </a:r>
          </a:p>
        </p:txBody>
      </p:sp>
      <p:pic>
        <p:nvPicPr>
          <p:cNvPr id="11" name="图片 10">
            <a:extLst>
              <a:ext uri="{FF2B5EF4-FFF2-40B4-BE49-F238E27FC236}">
                <a16:creationId xmlns:a16="http://schemas.microsoft.com/office/drawing/2014/main" id="{CF201963-90AB-65B7-1479-93C2E48C148C}"/>
              </a:ext>
            </a:extLst>
          </p:cNvPr>
          <p:cNvPicPr>
            <a:picLocks noChangeAspect="1"/>
          </p:cNvPicPr>
          <p:nvPr/>
        </p:nvPicPr>
        <p:blipFill>
          <a:blip r:embed="rId2"/>
          <a:stretch>
            <a:fillRect/>
          </a:stretch>
        </p:blipFill>
        <p:spPr>
          <a:xfrm>
            <a:off x="591682" y="5490705"/>
            <a:ext cx="4127274" cy="716432"/>
          </a:xfrm>
          <a:prstGeom prst="rect">
            <a:avLst/>
          </a:prstGeom>
        </p:spPr>
      </p:pic>
      <p:pic>
        <p:nvPicPr>
          <p:cNvPr id="13" name="图片 12">
            <a:extLst>
              <a:ext uri="{FF2B5EF4-FFF2-40B4-BE49-F238E27FC236}">
                <a16:creationId xmlns:a16="http://schemas.microsoft.com/office/drawing/2014/main" id="{6D86F5E2-E263-B51A-2562-6C751128DEB0}"/>
              </a:ext>
            </a:extLst>
          </p:cNvPr>
          <p:cNvPicPr>
            <a:picLocks noChangeAspect="1"/>
          </p:cNvPicPr>
          <p:nvPr/>
        </p:nvPicPr>
        <p:blipFill>
          <a:blip r:embed="rId3"/>
          <a:stretch>
            <a:fillRect/>
          </a:stretch>
        </p:blipFill>
        <p:spPr>
          <a:xfrm>
            <a:off x="591682" y="4829605"/>
            <a:ext cx="1443039" cy="614363"/>
          </a:xfrm>
          <a:prstGeom prst="rect">
            <a:avLst/>
          </a:prstGeom>
        </p:spPr>
      </p:pic>
      <p:pic>
        <p:nvPicPr>
          <p:cNvPr id="15" name="图片 14">
            <a:extLst>
              <a:ext uri="{FF2B5EF4-FFF2-40B4-BE49-F238E27FC236}">
                <a16:creationId xmlns:a16="http://schemas.microsoft.com/office/drawing/2014/main" id="{FB70BEFC-2467-7E9C-06AA-45FCBA5D7C9E}"/>
              </a:ext>
            </a:extLst>
          </p:cNvPr>
          <p:cNvPicPr>
            <a:picLocks noChangeAspect="1"/>
          </p:cNvPicPr>
          <p:nvPr/>
        </p:nvPicPr>
        <p:blipFill>
          <a:blip r:embed="rId4"/>
          <a:stretch>
            <a:fillRect/>
          </a:stretch>
        </p:blipFill>
        <p:spPr>
          <a:xfrm>
            <a:off x="5624144" y="4774273"/>
            <a:ext cx="1174270" cy="716432"/>
          </a:xfrm>
          <a:prstGeom prst="rect">
            <a:avLst/>
          </a:prstGeom>
        </p:spPr>
      </p:pic>
      <p:sp>
        <p:nvSpPr>
          <p:cNvPr id="6" name="文本框 5">
            <a:extLst>
              <a:ext uri="{FF2B5EF4-FFF2-40B4-BE49-F238E27FC236}">
                <a16:creationId xmlns:a16="http://schemas.microsoft.com/office/drawing/2014/main" id="{0928AD9D-0FB5-4A78-B0B6-A41F68334567}"/>
              </a:ext>
            </a:extLst>
          </p:cNvPr>
          <p:cNvSpPr txBox="1"/>
          <p:nvPr/>
        </p:nvSpPr>
        <p:spPr>
          <a:xfrm>
            <a:off x="6694714" y="4880819"/>
            <a:ext cx="3483607" cy="369332"/>
          </a:xfrm>
          <a:prstGeom prst="rect">
            <a:avLst/>
          </a:prstGeom>
          <a:noFill/>
        </p:spPr>
        <p:txBody>
          <a:bodyPr wrap="square">
            <a:spAutoFit/>
          </a:bodyPr>
          <a:lstStyle/>
          <a:p>
            <a:r>
              <a:rPr lang="zh-CN" altLang="en-US" dirty="0"/>
              <a:t>（积分路径为沿任一可逆过程）</a:t>
            </a:r>
          </a:p>
        </p:txBody>
      </p:sp>
      <p:sp>
        <p:nvSpPr>
          <p:cNvPr id="14" name="文本框 13">
            <a:extLst>
              <a:ext uri="{FF2B5EF4-FFF2-40B4-BE49-F238E27FC236}">
                <a16:creationId xmlns:a16="http://schemas.microsoft.com/office/drawing/2014/main" id="{793CC99F-AC8F-E74C-B863-3245EDDAE35E}"/>
              </a:ext>
            </a:extLst>
          </p:cNvPr>
          <p:cNvSpPr txBox="1"/>
          <p:nvPr/>
        </p:nvSpPr>
        <p:spPr>
          <a:xfrm>
            <a:off x="5624144" y="5640141"/>
            <a:ext cx="1520371" cy="369332"/>
          </a:xfrm>
          <a:prstGeom prst="rect">
            <a:avLst/>
          </a:prstGeom>
          <a:noFill/>
        </p:spPr>
        <p:txBody>
          <a:bodyPr wrap="square">
            <a:spAutoFit/>
          </a:bodyPr>
          <a:lstStyle/>
          <a:p>
            <a:r>
              <a:rPr lang="zh-CN" altLang="en-US" dirty="0"/>
              <a:t>单位：</a:t>
            </a:r>
            <a:r>
              <a:rPr lang="en-US" altLang="zh-CN" dirty="0"/>
              <a:t>J/K</a:t>
            </a:r>
            <a:endParaRPr lang="zh-CN" altLang="en-US" dirty="0"/>
          </a:p>
        </p:txBody>
      </p:sp>
    </p:spTree>
    <p:extLst>
      <p:ext uri="{BB962C8B-B14F-4D97-AF65-F5344CB8AC3E}">
        <p14:creationId xmlns:p14="http://schemas.microsoft.com/office/powerpoint/2010/main" val="767566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CC06ED-BCD3-9F2B-B374-024129061D33}"/>
              </a:ext>
            </a:extLst>
          </p:cNvPr>
          <p:cNvSpPr>
            <a:spLocks noGrp="1"/>
          </p:cNvSpPr>
          <p:nvPr>
            <p:ph type="sldNum" sz="quarter" idx="12"/>
          </p:nvPr>
        </p:nvSpPr>
        <p:spPr/>
        <p:txBody>
          <a:bodyPr/>
          <a:lstStyle/>
          <a:p>
            <a:fld id="{2A0F8DBD-8DF3-48AE-BC97-D53FBB1B7C16}" type="slidenum">
              <a:rPr lang="en-US" smtClean="0"/>
              <a:pPr/>
              <a:t>88</a:t>
            </a:fld>
            <a:endParaRPr lang="en-US" dirty="0"/>
          </a:p>
        </p:txBody>
      </p:sp>
      <p:pic>
        <p:nvPicPr>
          <p:cNvPr id="6" name="图片 5">
            <a:extLst>
              <a:ext uri="{FF2B5EF4-FFF2-40B4-BE49-F238E27FC236}">
                <a16:creationId xmlns:a16="http://schemas.microsoft.com/office/drawing/2014/main" id="{2CC9A6DC-EFC8-4F44-8874-D28DC10366B2}"/>
              </a:ext>
            </a:extLst>
          </p:cNvPr>
          <p:cNvPicPr>
            <a:picLocks noChangeAspect="1"/>
          </p:cNvPicPr>
          <p:nvPr/>
        </p:nvPicPr>
        <p:blipFill>
          <a:blip r:embed="rId2"/>
          <a:stretch>
            <a:fillRect/>
          </a:stretch>
        </p:blipFill>
        <p:spPr>
          <a:xfrm>
            <a:off x="553130" y="986744"/>
            <a:ext cx="2923041" cy="1967856"/>
          </a:xfrm>
          <a:prstGeom prst="rect">
            <a:avLst/>
          </a:prstGeom>
        </p:spPr>
      </p:pic>
      <p:sp>
        <p:nvSpPr>
          <p:cNvPr id="7" name="文本框 6">
            <a:extLst>
              <a:ext uri="{FF2B5EF4-FFF2-40B4-BE49-F238E27FC236}">
                <a16:creationId xmlns:a16="http://schemas.microsoft.com/office/drawing/2014/main" id="{D1D75A54-27D6-7E5F-B6EA-94D533B6BE4A}"/>
              </a:ext>
            </a:extLst>
          </p:cNvPr>
          <p:cNvSpPr txBox="1"/>
          <p:nvPr/>
        </p:nvSpPr>
        <p:spPr>
          <a:xfrm>
            <a:off x="553130" y="3059668"/>
            <a:ext cx="8148184" cy="369332"/>
          </a:xfrm>
          <a:prstGeom prst="rect">
            <a:avLst/>
          </a:prstGeom>
          <a:noFill/>
        </p:spPr>
        <p:txBody>
          <a:bodyPr wrap="square" rtlCol="0">
            <a:spAutoFit/>
          </a:bodyPr>
          <a:lstStyle/>
          <a:p>
            <a:r>
              <a:rPr lang="zh-CN" altLang="en-US" dirty="0"/>
              <a:t>绝热过程熵增为</a:t>
            </a:r>
            <a:r>
              <a:rPr lang="en-US" altLang="zh-CN" dirty="0"/>
              <a:t>0</a:t>
            </a:r>
            <a:r>
              <a:rPr lang="zh-CN" altLang="en-US" dirty="0"/>
              <a:t>，但绝热自由膨胀不是准静态过程，设计可逆过程计算熵增</a:t>
            </a:r>
          </a:p>
        </p:txBody>
      </p:sp>
      <p:pic>
        <p:nvPicPr>
          <p:cNvPr id="9" name="图片 8">
            <a:extLst>
              <a:ext uri="{FF2B5EF4-FFF2-40B4-BE49-F238E27FC236}">
                <a16:creationId xmlns:a16="http://schemas.microsoft.com/office/drawing/2014/main" id="{6501CD5D-67B2-FBF2-5297-D1958C3465CB}"/>
              </a:ext>
            </a:extLst>
          </p:cNvPr>
          <p:cNvPicPr>
            <a:picLocks noChangeAspect="1"/>
          </p:cNvPicPr>
          <p:nvPr/>
        </p:nvPicPr>
        <p:blipFill>
          <a:blip r:embed="rId3"/>
          <a:stretch>
            <a:fillRect/>
          </a:stretch>
        </p:blipFill>
        <p:spPr>
          <a:xfrm>
            <a:off x="553130" y="3591503"/>
            <a:ext cx="6217109" cy="3005942"/>
          </a:xfrm>
          <a:prstGeom prst="rect">
            <a:avLst/>
          </a:prstGeom>
        </p:spPr>
      </p:pic>
      <p:pic>
        <p:nvPicPr>
          <p:cNvPr id="11" name="图片 10">
            <a:extLst>
              <a:ext uri="{FF2B5EF4-FFF2-40B4-BE49-F238E27FC236}">
                <a16:creationId xmlns:a16="http://schemas.microsoft.com/office/drawing/2014/main" id="{1C06711F-D498-EC6B-5FCF-6E26DFCDFD81}"/>
              </a:ext>
            </a:extLst>
          </p:cNvPr>
          <p:cNvPicPr>
            <a:picLocks noChangeAspect="1"/>
          </p:cNvPicPr>
          <p:nvPr/>
        </p:nvPicPr>
        <p:blipFill>
          <a:blip r:embed="rId4"/>
          <a:stretch>
            <a:fillRect/>
          </a:stretch>
        </p:blipFill>
        <p:spPr>
          <a:xfrm>
            <a:off x="4559645" y="1676014"/>
            <a:ext cx="5121542" cy="1221151"/>
          </a:xfrm>
          <a:prstGeom prst="rect">
            <a:avLst/>
          </a:prstGeom>
        </p:spPr>
      </p:pic>
    </p:spTree>
    <p:extLst>
      <p:ext uri="{BB962C8B-B14F-4D97-AF65-F5344CB8AC3E}">
        <p14:creationId xmlns:p14="http://schemas.microsoft.com/office/powerpoint/2010/main" val="4255452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1B1CA2-5DA5-894C-A818-A4F9096E5BE3}"/>
              </a:ext>
            </a:extLst>
          </p:cNvPr>
          <p:cNvSpPr>
            <a:spLocks noGrp="1"/>
          </p:cNvSpPr>
          <p:nvPr>
            <p:ph type="sldNum" sz="quarter" idx="12"/>
          </p:nvPr>
        </p:nvSpPr>
        <p:spPr/>
        <p:txBody>
          <a:bodyPr/>
          <a:lstStyle/>
          <a:p>
            <a:fld id="{2A0F8DBD-8DF3-48AE-BC97-D53FBB1B7C16}" type="slidenum">
              <a:rPr lang="en-US" smtClean="0"/>
              <a:pPr/>
              <a:t>89</a:t>
            </a:fld>
            <a:endParaRPr lang="en-US" dirty="0"/>
          </a:p>
        </p:txBody>
      </p:sp>
      <p:pic>
        <p:nvPicPr>
          <p:cNvPr id="4" name="图片 3">
            <a:extLst>
              <a:ext uri="{FF2B5EF4-FFF2-40B4-BE49-F238E27FC236}">
                <a16:creationId xmlns:a16="http://schemas.microsoft.com/office/drawing/2014/main" id="{262FCA66-F87D-A152-E386-C838D49A36CC}"/>
              </a:ext>
            </a:extLst>
          </p:cNvPr>
          <p:cNvPicPr>
            <a:picLocks noChangeAspect="1"/>
          </p:cNvPicPr>
          <p:nvPr/>
        </p:nvPicPr>
        <p:blipFill>
          <a:blip r:embed="rId2"/>
          <a:stretch>
            <a:fillRect/>
          </a:stretch>
        </p:blipFill>
        <p:spPr>
          <a:xfrm>
            <a:off x="396647" y="1186089"/>
            <a:ext cx="3159611" cy="1172482"/>
          </a:xfrm>
          <a:prstGeom prst="rect">
            <a:avLst/>
          </a:prstGeom>
        </p:spPr>
      </p:pic>
      <p:sp>
        <p:nvSpPr>
          <p:cNvPr id="6" name="文本框 5">
            <a:extLst>
              <a:ext uri="{FF2B5EF4-FFF2-40B4-BE49-F238E27FC236}">
                <a16:creationId xmlns:a16="http://schemas.microsoft.com/office/drawing/2014/main" id="{B8A7B2A5-C8F5-7464-DF78-096474AC24F2}"/>
              </a:ext>
            </a:extLst>
          </p:cNvPr>
          <p:cNvSpPr txBox="1"/>
          <p:nvPr/>
        </p:nvSpPr>
        <p:spPr>
          <a:xfrm>
            <a:off x="396647" y="2594206"/>
            <a:ext cx="6117770" cy="369332"/>
          </a:xfrm>
          <a:prstGeom prst="rect">
            <a:avLst/>
          </a:prstGeom>
          <a:noFill/>
        </p:spPr>
        <p:txBody>
          <a:bodyPr wrap="square">
            <a:spAutoFit/>
          </a:bodyPr>
          <a:lstStyle/>
          <a:p>
            <a:r>
              <a:rPr lang="zh-CN" altLang="en-US" dirty="0"/>
              <a:t>宏观状态对应微观状态数目称为该宏观态的热力学几率</a:t>
            </a:r>
          </a:p>
        </p:txBody>
      </p:sp>
    </p:spTree>
    <p:extLst>
      <p:ext uri="{BB962C8B-B14F-4D97-AF65-F5344CB8AC3E}">
        <p14:creationId xmlns:p14="http://schemas.microsoft.com/office/powerpoint/2010/main" val="178187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1E4BECE-99E4-AF24-4FD2-5B736D6C52A6}"/>
              </a:ext>
            </a:extLst>
          </p:cNvPr>
          <p:cNvSpPr>
            <a:spLocks noGrp="1"/>
          </p:cNvSpPr>
          <p:nvPr>
            <p:ph type="sldNum" sz="quarter" idx="12"/>
          </p:nvPr>
        </p:nvSpPr>
        <p:spPr/>
        <p:txBody>
          <a:bodyPr/>
          <a:lstStyle/>
          <a:p>
            <a:fld id="{2A0F8DBD-8DF3-48AE-BC97-D53FBB1B7C16}" type="slidenum">
              <a:rPr lang="en-US" smtClean="0"/>
              <a:pPr/>
              <a:t>9</a:t>
            </a:fld>
            <a:endParaRPr lang="en-US" dirty="0"/>
          </a:p>
        </p:txBody>
      </p:sp>
      <p:pic>
        <p:nvPicPr>
          <p:cNvPr id="11" name="图片 10">
            <a:extLst>
              <a:ext uri="{FF2B5EF4-FFF2-40B4-BE49-F238E27FC236}">
                <a16:creationId xmlns:a16="http://schemas.microsoft.com/office/drawing/2014/main" id="{36D43B87-D0B0-684F-1575-426834F08581}"/>
              </a:ext>
            </a:extLst>
          </p:cNvPr>
          <p:cNvPicPr>
            <a:picLocks noChangeAspect="1"/>
          </p:cNvPicPr>
          <p:nvPr/>
        </p:nvPicPr>
        <p:blipFill>
          <a:blip r:embed="rId2"/>
          <a:stretch>
            <a:fillRect/>
          </a:stretch>
        </p:blipFill>
        <p:spPr>
          <a:xfrm>
            <a:off x="373712" y="1072942"/>
            <a:ext cx="11227242" cy="5283408"/>
          </a:xfrm>
          <a:prstGeom prst="rect">
            <a:avLst/>
          </a:prstGeom>
        </p:spPr>
      </p:pic>
    </p:spTree>
    <p:extLst>
      <p:ext uri="{BB962C8B-B14F-4D97-AF65-F5344CB8AC3E}">
        <p14:creationId xmlns:p14="http://schemas.microsoft.com/office/powerpoint/2010/main" val="1094400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12283</TotalTime>
  <Words>2345</Words>
  <Application>Microsoft Office PowerPoint</Application>
  <PresentationFormat>宽屏</PresentationFormat>
  <Paragraphs>398</Paragraphs>
  <Slides>89</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2" baseType="lpstr">
      <vt:lpstr>等线</vt:lpstr>
      <vt:lpstr>微软雅黑</vt:lpstr>
      <vt:lpstr>Arial</vt:lpstr>
      <vt:lpstr>Book Antiqua</vt:lpstr>
      <vt:lpstr>Cambria Math</vt:lpstr>
      <vt:lpstr>Segoe UI</vt:lpstr>
      <vt:lpstr>Symbol</vt:lpstr>
      <vt:lpstr>times new roman</vt:lpstr>
      <vt:lpstr>times new roman</vt:lpstr>
      <vt:lpstr>Wingdings</vt:lpstr>
      <vt:lpstr>Office Theme</vt:lpstr>
      <vt:lpstr>Equation</vt:lpstr>
      <vt:lpstr>公式</vt:lpstr>
      <vt:lpstr>  数学知识</vt:lpstr>
      <vt:lpstr>PowerPoint 演示文稿</vt:lpstr>
      <vt:lpstr>PowerPoint 演示文稿</vt:lpstr>
      <vt:lpstr>  运动方程与轨道</vt:lpstr>
      <vt:lpstr>PowerPoint 演示文稿</vt:lpstr>
      <vt:lpstr>速度的计算</vt:lpstr>
      <vt:lpstr>阿基米德螺线应用</vt:lpstr>
      <vt:lpstr>加速度计算—自然坐标系</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Contrast Enhancement for LFEX Petawatt Laser</dc:title>
  <dc:creator>Li</dc:creator>
  <cp:lastModifiedBy>鸽格 高</cp:lastModifiedBy>
  <cp:revision>648</cp:revision>
  <dcterms:created xsi:type="dcterms:W3CDTF">2017-07-13T08:18:30Z</dcterms:created>
  <dcterms:modified xsi:type="dcterms:W3CDTF">2024-06-24T14:36:30Z</dcterms:modified>
</cp:coreProperties>
</file>